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6" r:id="rId5"/>
    <p:sldId id="294" r:id="rId6"/>
    <p:sldId id="300" r:id="rId7"/>
    <p:sldId id="301" r:id="rId8"/>
    <p:sldId id="302" r:id="rId9"/>
    <p:sldId id="303" r:id="rId10"/>
    <p:sldId id="295" r:id="rId11"/>
    <p:sldId id="296" r:id="rId12"/>
    <p:sldId id="262" r:id="rId13"/>
    <p:sldId id="304" r:id="rId14"/>
    <p:sldId id="266" r:id="rId15"/>
    <p:sldId id="305" r:id="rId16"/>
    <p:sldId id="306" r:id="rId17"/>
    <p:sldId id="307" r:id="rId18"/>
    <p:sldId id="308" r:id="rId19"/>
    <p:sldId id="297" r:id="rId20"/>
    <p:sldId id="298" r:id="rId21"/>
    <p:sldId id="309" r:id="rId22"/>
    <p:sldId id="310" r:id="rId23"/>
    <p:sldId id="311" r:id="rId24"/>
    <p:sldId id="312" r:id="rId25"/>
    <p:sldId id="313" r:id="rId26"/>
    <p:sldId id="314" r:id="rId27"/>
    <p:sldId id="321" r:id="rId28"/>
    <p:sldId id="315" r:id="rId29"/>
    <p:sldId id="316" r:id="rId30"/>
    <p:sldId id="317" r:id="rId31"/>
    <p:sldId id="318" r:id="rId32"/>
    <p:sldId id="319" r:id="rId33"/>
    <p:sldId id="322" r:id="rId34"/>
    <p:sldId id="320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361F0-3E85-4F8B-8C0F-DD47D3E6E2B9}" v="259" dt="2020-10-11T09:52:22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8615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17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5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72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86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4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62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56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95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1296144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371016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69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29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9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85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85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8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5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3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A9493B-6D60-4073-9EE7-F372972B5DDF}" type="datetimeFigureOut">
              <a:rPr lang="en-AU" smtClean="0"/>
              <a:pPr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6D9C8F-6140-43BB-83C3-E6FA1B3926B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2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2xKZRpAsWL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b9UKTbjj7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7" y="914401"/>
            <a:ext cx="7571184" cy="3488266"/>
          </a:xfrm>
        </p:spPr>
        <p:txBody>
          <a:bodyPr/>
          <a:lstStyle/>
          <a:p>
            <a:r>
              <a:rPr lang="en-AU" dirty="0"/>
              <a:t>The Nucleus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Stage 1 Physics</a:t>
            </a:r>
          </a:p>
        </p:txBody>
      </p:sp>
      <p:pic>
        <p:nvPicPr>
          <p:cNvPr id="4" name="Picture 3" descr="pr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016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338A-4F29-4B97-8BF7-3055DA6C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this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FA76-FF50-4CC8-B348-494D8C80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 fire photons of light at an atom</a:t>
            </a:r>
          </a:p>
          <a:p>
            <a:pPr lvl="1"/>
            <a:r>
              <a:rPr lang="en-AU" dirty="0"/>
              <a:t>Only discrete frequencies are absorbed</a:t>
            </a:r>
          </a:p>
          <a:p>
            <a:pPr lvl="1"/>
            <a:r>
              <a:rPr lang="en-AU" dirty="0"/>
              <a:t>Any other frequency simply goes through</a:t>
            </a:r>
          </a:p>
          <a:p>
            <a:r>
              <a:rPr lang="en-AU" dirty="0"/>
              <a:t>But then..</a:t>
            </a:r>
          </a:p>
          <a:p>
            <a:pPr lvl="1"/>
            <a:r>
              <a:rPr lang="en-AU" dirty="0"/>
              <a:t>The absorbed frequencies are re-radiated as photons of the exact same frequency that was absorbed at a later time</a:t>
            </a:r>
          </a:p>
        </p:txBody>
      </p:sp>
    </p:spTree>
    <p:extLst>
      <p:ext uri="{BB962C8B-B14F-4D97-AF65-F5344CB8AC3E}">
        <p14:creationId xmlns:p14="http://schemas.microsoft.com/office/powerpoint/2010/main" val="311053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3536"/>
            <a:ext cx="7427168" cy="1231248"/>
          </a:xfrm>
        </p:spPr>
        <p:txBody>
          <a:bodyPr>
            <a:normAutofit/>
          </a:bodyPr>
          <a:lstStyle/>
          <a:p>
            <a:r>
              <a:rPr lang="en-AU" dirty="0"/>
              <a:t>The Bohr model of the Atom</a:t>
            </a:r>
          </a:p>
        </p:txBody>
      </p:sp>
      <p:pic>
        <p:nvPicPr>
          <p:cNvPr id="5" name="Picture 4" descr="excit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858" y="1556792"/>
            <a:ext cx="731694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EE2-D5FD-433B-B4C1-BB97391F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Atom in pictures,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71C9-480D-488E-99C1-A53B39D1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Democritus’ view of atoms</a:t>
            </a:r>
          </a:p>
          <a:p>
            <a:pPr marL="0" indent="0">
              <a:buNone/>
            </a:pPr>
            <a:r>
              <a:rPr lang="en-AU" sz="2000" dirty="0"/>
              <a:t>Image courtesy chemtas.com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FA33-85D1-4BAC-A1C7-D69DE878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68" y="3429001"/>
            <a:ext cx="5796663" cy="25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2BE5-1D20-4739-88F7-6E99D5AD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atom in pictures,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599F-D4AC-4C17-AF4A-FE8B89CC6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JJ Thomson’s view of the atom</a:t>
            </a:r>
          </a:p>
          <a:p>
            <a:pPr marL="0" indent="0">
              <a:buNone/>
            </a:pPr>
            <a:r>
              <a:rPr lang="en-AU" sz="2000" dirty="0"/>
              <a:t>Image courtesy socratic.org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3C538-CB0A-499D-8B40-F20E7700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88" y="3140968"/>
            <a:ext cx="48440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2BE5-1D20-4739-88F7-6E99D5AD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atom in pictures,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599F-D4AC-4C17-AF4A-FE8B89CC6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Rutherford’s view of the atom</a:t>
            </a:r>
          </a:p>
          <a:p>
            <a:pPr marL="0" indent="0">
              <a:buNone/>
            </a:pPr>
            <a:r>
              <a:rPr lang="en-AU" sz="2000" dirty="0"/>
              <a:t>Image courtesy thestargarden.co.uk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9EEFF-6EB6-42D8-84AB-360298B9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96952"/>
            <a:ext cx="3574973" cy="31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2BE5-1D20-4739-88F7-6E99D5AD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atom in pictures,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599F-D4AC-4C17-AF4A-FE8B89CC6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Niels Bohr’s view of the atom</a:t>
            </a:r>
          </a:p>
          <a:p>
            <a:pPr marL="0" indent="0">
              <a:buNone/>
            </a:pPr>
            <a:r>
              <a:rPr lang="en-AU" sz="2000" dirty="0"/>
              <a:t>Image courtesy timetoast.com</a:t>
            </a:r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0AC5E9-3E2C-450A-A413-DF527EB4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852936"/>
            <a:ext cx="4432223" cy="34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BB30-D0D2-49DF-83C9-F97F8AFF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new view of the 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37D81-EA8B-4D35-87BA-DA5051C2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196752"/>
            <a:ext cx="5030027" cy="5472608"/>
          </a:xfrm>
        </p:spPr>
        <p:txBody>
          <a:bodyPr>
            <a:normAutofit fontScale="92500"/>
          </a:bodyPr>
          <a:lstStyle/>
          <a:p>
            <a:r>
              <a:rPr lang="en-AU" dirty="0"/>
              <a:t>On the right is a hydrogen atom</a:t>
            </a:r>
          </a:p>
          <a:p>
            <a:r>
              <a:rPr lang="en-AU" dirty="0"/>
              <a:t>Somewhere a metre below the bottom is the nucleus</a:t>
            </a:r>
          </a:p>
          <a:p>
            <a:r>
              <a:rPr lang="en-AU" dirty="0"/>
              <a:t>Each of the levels; 1,2, ,etc are the energy levels the electrons CAN sit at (they cannot be anywhere else)</a:t>
            </a:r>
          </a:p>
          <a:p>
            <a:r>
              <a:rPr lang="en-AU" dirty="0"/>
              <a:t>In hydrogen the electron would naturally sit on level 1</a:t>
            </a:r>
          </a:p>
          <a:p>
            <a:r>
              <a:rPr lang="en-AU" dirty="0"/>
              <a:t>But if we add some energy we can push the electron up a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AB6E1-05FB-4302-B371-44A1AE43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703" y="1738144"/>
            <a:ext cx="3178297" cy="26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8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4A3A-B865-4282-9699-D29AF83D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5DB9-E901-414D-935B-DBEBFC2B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222222"/>
                </a:solidFill>
                <a:effectLst/>
                <a:latin typeface="DDG_ProximaNova"/>
              </a:rPr>
              <a:t>Isotopes are variants of a particular element which differ in neutron number, and consequently in nucleon number. All isotopes of a given element have the same number of protons but different numbers of neutrons in each atom.</a:t>
            </a:r>
          </a:p>
          <a:p>
            <a:endParaRPr lang="en-AU" dirty="0">
              <a:solidFill>
                <a:srgbClr val="222222"/>
              </a:solidFill>
              <a:latin typeface="DDG_ProximaNova"/>
            </a:endParaRPr>
          </a:p>
          <a:p>
            <a:r>
              <a:rPr lang="en-AU" dirty="0">
                <a:solidFill>
                  <a:srgbClr val="222222"/>
                </a:solidFill>
                <a:latin typeface="DDG_ProximaNova"/>
              </a:rPr>
              <a:t>Note; </a:t>
            </a:r>
            <a:r>
              <a:rPr lang="en-AU" b="1" dirty="0">
                <a:solidFill>
                  <a:srgbClr val="002060"/>
                </a:solidFill>
                <a:latin typeface="DDG_ProximaNova"/>
              </a:rPr>
              <a:t>nucleon</a:t>
            </a:r>
            <a:r>
              <a:rPr lang="en-AU" dirty="0">
                <a:solidFill>
                  <a:srgbClr val="222222"/>
                </a:solidFill>
                <a:latin typeface="DDG_ProximaNova"/>
              </a:rPr>
              <a:t> number is the number of protons and neutrons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221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ED2C-A539-420E-8D86-97E2E496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the nucleus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82560-F8BF-4604-B534-95161A0F0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2133" y="1412776"/>
                <a:ext cx="7704667" cy="46805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AU" dirty="0"/>
                  <a:t>The nucleus is made up of protons and neutrons</a:t>
                </a:r>
              </a:p>
              <a:p>
                <a:r>
                  <a:rPr lang="en-AU" dirty="0"/>
                  <a:t>Protons have a charge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1.60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r>
                  <a:rPr lang="en-AU" dirty="0"/>
                  <a:t>And typical nucleus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in radius</a:t>
                </a:r>
              </a:p>
              <a:p>
                <a:r>
                  <a:rPr lang="en-AU" dirty="0"/>
                  <a:t>Using Coulomb’s Law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AU" b="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=0.58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b="0" dirty="0"/>
              </a:p>
              <a:p>
                <a:pPr marL="0" indent="0" algn="ctr">
                  <a:buNone/>
                </a:pPr>
                <a:r>
                  <a:rPr lang="en-AU" b="0" dirty="0"/>
                  <a:t>Let that sink in. The force between 2 protons that are less than 1/40000000000000000000000000000 your mass is enough to move you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82560-F8BF-4604-B534-95161A0F0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1412776"/>
                <a:ext cx="7704667" cy="4680520"/>
              </a:xfrm>
              <a:blipFill>
                <a:blip r:embed="rId2"/>
                <a:stretch>
                  <a:fillRect l="-2373" t="-5599" r="-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0A8D-CB31-4676-90ED-F3C7E3D8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electrostatic force between two protons is ENORMOUS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53A9-1FFF-4140-97DF-84527F6F2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So, something must keep it together</a:t>
            </a:r>
          </a:p>
          <a:p>
            <a:r>
              <a:rPr lang="en-AU" dirty="0"/>
              <a:t>This is the </a:t>
            </a:r>
            <a:r>
              <a:rPr lang="en-AU" b="1" dirty="0">
                <a:solidFill>
                  <a:srgbClr val="002060"/>
                </a:solidFill>
              </a:rPr>
              <a:t>Nuclear Force</a:t>
            </a:r>
            <a:r>
              <a:rPr lang="en-AU" dirty="0"/>
              <a:t>, a component of the </a:t>
            </a:r>
            <a:r>
              <a:rPr lang="en-AU" b="1" dirty="0">
                <a:solidFill>
                  <a:srgbClr val="002060"/>
                </a:solidFill>
              </a:rPr>
              <a:t>Strong Force</a:t>
            </a:r>
          </a:p>
        </p:txBody>
      </p:sp>
    </p:spTree>
    <p:extLst>
      <p:ext uri="{BB962C8B-B14F-4D97-AF65-F5344CB8AC3E}">
        <p14:creationId xmlns:p14="http://schemas.microsoft.com/office/powerpoint/2010/main" val="142980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5327-117E-4F07-A3CD-4CC9A148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bit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F0DBC-11C7-4D1E-BF57-4C89312A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450BC – Democritus</a:t>
            </a:r>
          </a:p>
          <a:p>
            <a:endParaRPr lang="en-AU" dirty="0"/>
          </a:p>
          <a:p>
            <a:r>
              <a:rPr lang="en-AU" dirty="0"/>
              <a:t>Everything is made up of indivisible parts called Atoms</a:t>
            </a:r>
          </a:p>
          <a:p>
            <a:r>
              <a:rPr lang="en-AU" dirty="0"/>
              <a:t>In between is empty space</a:t>
            </a:r>
          </a:p>
          <a:p>
            <a:r>
              <a:rPr lang="en-AU" dirty="0"/>
              <a:t>At the time everyone including Aristotle said he was wrong</a:t>
            </a:r>
          </a:p>
        </p:txBody>
      </p:sp>
    </p:spTree>
    <p:extLst>
      <p:ext uri="{BB962C8B-B14F-4D97-AF65-F5344CB8AC3E}">
        <p14:creationId xmlns:p14="http://schemas.microsoft.com/office/powerpoint/2010/main" val="108732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C4C9-7D21-49F8-A5E7-5DB82B2F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B81A-3B10-4A38-9AC2-8B682A75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12776"/>
            <a:ext cx="7704667" cy="496855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has two components;</a:t>
            </a:r>
          </a:p>
          <a:p>
            <a:pPr lvl="1"/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Strong Nuclear Force</a:t>
            </a:r>
            <a:r>
              <a:rPr lang="en-AU" dirty="0"/>
              <a:t>, which is between </a:t>
            </a:r>
            <a:r>
              <a:rPr lang="en-AU" dirty="0">
                <a:solidFill>
                  <a:srgbClr val="002060"/>
                </a:solidFill>
              </a:rPr>
              <a:t>Baryons</a:t>
            </a:r>
          </a:p>
          <a:p>
            <a:r>
              <a:rPr lang="en-AU" dirty="0"/>
              <a:t>What’s a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  <a:r>
              <a:rPr lang="en-AU" dirty="0"/>
              <a:t>? A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  <a:r>
              <a:rPr lang="en-AU" dirty="0"/>
              <a:t> is a particle made up of 3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</a:p>
          <a:p>
            <a:pPr lvl="1"/>
            <a:r>
              <a:rPr lang="en-AU" dirty="0"/>
              <a:t>Protons and Neutrons Baryon</a:t>
            </a:r>
            <a:r>
              <a:rPr lang="en-AU" dirty="0">
                <a:solidFill>
                  <a:srgbClr val="002060"/>
                </a:solidFill>
              </a:rPr>
              <a:t>s</a:t>
            </a:r>
          </a:p>
          <a:p>
            <a:pPr lvl="1"/>
            <a:r>
              <a:rPr lang="en-AU" dirty="0"/>
              <a:t>Protons and Neutrons are also Hadr</a:t>
            </a:r>
            <a:r>
              <a:rPr lang="en-AU" dirty="0">
                <a:solidFill>
                  <a:srgbClr val="002060"/>
                </a:solidFill>
              </a:rPr>
              <a:t>ons </a:t>
            </a:r>
            <a:r>
              <a:rPr lang="en-AU" dirty="0"/>
              <a:t>(2 or more </a:t>
            </a:r>
            <a:r>
              <a:rPr lang="en-AU" dirty="0">
                <a:solidFill>
                  <a:srgbClr val="002060"/>
                </a:solidFill>
              </a:rPr>
              <a:t>quarks</a:t>
            </a:r>
            <a:r>
              <a:rPr lang="en-AU" dirty="0"/>
              <a:t>, in this case 3)</a:t>
            </a:r>
          </a:p>
          <a:p>
            <a:r>
              <a:rPr lang="en-AU" dirty="0"/>
              <a:t>This component of the </a:t>
            </a:r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is called the </a:t>
            </a:r>
            <a:r>
              <a:rPr lang="en-AU" b="1" dirty="0">
                <a:solidFill>
                  <a:srgbClr val="002060"/>
                </a:solidFill>
              </a:rPr>
              <a:t>Strong Nuclear Force </a:t>
            </a:r>
            <a:r>
              <a:rPr lang="en-AU" dirty="0"/>
              <a:t>and is carried by </a:t>
            </a:r>
            <a:r>
              <a:rPr lang="en-AU" b="1" dirty="0">
                <a:solidFill>
                  <a:srgbClr val="002060"/>
                </a:solidFill>
              </a:rPr>
              <a:t>Pions</a:t>
            </a:r>
          </a:p>
          <a:p>
            <a:r>
              <a:rPr lang="en-AU" dirty="0"/>
              <a:t>What’s a </a:t>
            </a:r>
            <a:r>
              <a:rPr lang="en-AU" b="1" dirty="0">
                <a:solidFill>
                  <a:srgbClr val="002060"/>
                </a:solidFill>
              </a:rPr>
              <a:t>Pion</a:t>
            </a:r>
            <a:r>
              <a:rPr lang="en-AU" dirty="0"/>
              <a:t>? We will get to that</a:t>
            </a:r>
          </a:p>
        </p:txBody>
      </p:sp>
    </p:spTree>
    <p:extLst>
      <p:ext uri="{BB962C8B-B14F-4D97-AF65-F5344CB8AC3E}">
        <p14:creationId xmlns:p14="http://schemas.microsoft.com/office/powerpoint/2010/main" val="388683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D3ED-B68C-437D-8FC3-7056711C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Strong Force,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B1112-475E-4481-BEE4-9DD7995E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As well as being between </a:t>
            </a:r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(The </a:t>
            </a:r>
            <a:r>
              <a:rPr lang="en-AU" b="1" dirty="0">
                <a:solidFill>
                  <a:srgbClr val="002060"/>
                </a:solidFill>
              </a:rPr>
              <a:t>Strong Nuclear Force</a:t>
            </a:r>
            <a:r>
              <a:rPr lang="en-AU" dirty="0"/>
              <a:t>)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has a component between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called the </a:t>
            </a:r>
            <a:r>
              <a:rPr lang="en-AU" b="1" dirty="0">
                <a:solidFill>
                  <a:srgbClr val="002060"/>
                </a:solidFill>
              </a:rPr>
              <a:t>Color Force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Color Force </a:t>
            </a:r>
            <a:r>
              <a:rPr lang="en-AU" dirty="0"/>
              <a:t>acts between the three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holding them together to make a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</a:p>
          <a:p>
            <a:r>
              <a:rPr lang="en-AU" b="1" dirty="0">
                <a:solidFill>
                  <a:srgbClr val="002060"/>
                </a:solidFill>
              </a:rPr>
              <a:t>Color Force </a:t>
            </a:r>
            <a:r>
              <a:rPr lang="en-AU" dirty="0"/>
              <a:t>is Carried by </a:t>
            </a:r>
            <a:r>
              <a:rPr lang="en-AU" b="1" dirty="0">
                <a:solidFill>
                  <a:srgbClr val="002060"/>
                </a:solidFill>
              </a:rPr>
              <a:t>Gluons</a:t>
            </a:r>
          </a:p>
        </p:txBody>
      </p:sp>
    </p:spTree>
    <p:extLst>
      <p:ext uri="{BB962C8B-B14F-4D97-AF65-F5344CB8AC3E}">
        <p14:creationId xmlns:p14="http://schemas.microsoft.com/office/powerpoint/2010/main" val="3922279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E7BF-7AF9-4A5D-9D8B-AD321A2A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936103"/>
          </a:xfrm>
        </p:spPr>
        <p:txBody>
          <a:bodyPr/>
          <a:lstStyle/>
          <a:p>
            <a:r>
              <a:rPr lang="en-AU" dirty="0"/>
              <a:t>Back to Pions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2F35D-531F-4D8B-B659-35DE4719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124744"/>
            <a:ext cx="7704667" cy="4875072"/>
          </a:xfrm>
        </p:spPr>
        <p:txBody>
          <a:bodyPr/>
          <a:lstStyle/>
          <a:p>
            <a:r>
              <a:rPr lang="en-AU" b="1" dirty="0">
                <a:solidFill>
                  <a:srgbClr val="002060"/>
                </a:solidFill>
              </a:rPr>
              <a:t>Pions</a:t>
            </a:r>
            <a:r>
              <a:rPr lang="en-AU" dirty="0"/>
              <a:t> are made up of a </a:t>
            </a:r>
            <a:r>
              <a:rPr lang="en-AU" b="1" dirty="0">
                <a:solidFill>
                  <a:srgbClr val="002060"/>
                </a:solidFill>
              </a:rPr>
              <a:t>Quark</a:t>
            </a:r>
            <a:r>
              <a:rPr lang="en-AU" dirty="0"/>
              <a:t> and an </a:t>
            </a:r>
            <a:r>
              <a:rPr lang="en-AU" b="1" dirty="0">
                <a:solidFill>
                  <a:srgbClr val="002060"/>
                </a:solidFill>
              </a:rPr>
              <a:t>Anti Quark</a:t>
            </a:r>
          </a:p>
          <a:p>
            <a:r>
              <a:rPr lang="en-AU" dirty="0"/>
              <a:t>Yep, Antimatter</a:t>
            </a:r>
          </a:p>
          <a:p>
            <a:r>
              <a:rPr lang="en-AU" dirty="0"/>
              <a:t>Every fundamental particle has an antimatter particle</a:t>
            </a:r>
          </a:p>
          <a:p>
            <a:r>
              <a:rPr lang="en-AU" dirty="0"/>
              <a:t>So what’s a fundamental particle?</a:t>
            </a:r>
          </a:p>
          <a:p>
            <a:r>
              <a:rPr lang="en-AU" dirty="0"/>
              <a:t>These are;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6E7E6-0EC5-4D07-9C7F-C5F9A96A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85" y="3854179"/>
            <a:ext cx="3096344" cy="29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7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AE25-35CA-4CD4-9D04-E650ED95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792087"/>
          </a:xfrm>
        </p:spPr>
        <p:txBody>
          <a:bodyPr/>
          <a:lstStyle/>
          <a:p>
            <a:r>
              <a:rPr lang="en-AU" dirty="0"/>
              <a:t>The Standard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25B1A-73D2-4B15-8BE2-F6F6B3BEC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310" y="1412776"/>
            <a:ext cx="5504018" cy="5220376"/>
          </a:xfrm>
        </p:spPr>
      </p:pic>
    </p:spTree>
    <p:extLst>
      <p:ext uri="{BB962C8B-B14F-4D97-AF65-F5344CB8AC3E}">
        <p14:creationId xmlns:p14="http://schemas.microsoft.com/office/powerpoint/2010/main" val="4266232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0190-D4ED-4EAF-8BB2-9CFF321B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So.</a:t>
            </a:r>
            <a:r>
              <a:rPr lang="en-AU" dirty="0"/>
              <a:t>. What are Protons and Neutrons?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307C3-A6D9-4AC3-B60C-643B39F1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1"/>
            <a:ext cx="2483610" cy="2703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90EB9-9336-47AD-8875-322C7E4B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628801"/>
            <a:ext cx="2653273" cy="270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623E17-C61C-467B-A424-42EEDA00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019" y="4653136"/>
            <a:ext cx="3546205" cy="16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1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83AB-B542-4B91-BFB1-7B8447D3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01702"/>
            <a:ext cx="7704667" cy="1427099"/>
          </a:xfrm>
        </p:spPr>
        <p:txBody>
          <a:bodyPr>
            <a:noAutofit/>
          </a:bodyPr>
          <a:lstStyle/>
          <a:p>
            <a:r>
              <a:rPr lang="en-AU" sz="3200" dirty="0"/>
              <a:t>To understand Pions …. every component has an antimatter component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7E4C5-81D9-4EE2-A2E6-BB6210B00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1" y="1628800"/>
            <a:ext cx="6182155" cy="4911545"/>
          </a:xfrm>
        </p:spPr>
      </p:pic>
    </p:spTree>
    <p:extLst>
      <p:ext uri="{BB962C8B-B14F-4D97-AF65-F5344CB8AC3E}">
        <p14:creationId xmlns:p14="http://schemas.microsoft.com/office/powerpoint/2010/main" val="178274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715D-D9AA-4172-9F91-542577E0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antimatter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0ED7-A988-4535-BAFC-6D62B10B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 simple terms; it has the opposite of all of the properties of its matter equivalent, except it has the same mass</a:t>
            </a:r>
          </a:p>
          <a:p>
            <a:r>
              <a:rPr lang="en-AU" dirty="0"/>
              <a:t>As a result, when matter and antimatter interact, they annihilate each other becoming the energy of the combined masses</a:t>
            </a:r>
          </a:p>
          <a:p>
            <a:r>
              <a:rPr lang="en-AU" dirty="0"/>
              <a:t>Put another way; since all properties other than mass are opposites, when those properties “disappear”, those properties have been ‘conserved’. Mass becomes energy and thus is conserved</a:t>
            </a:r>
          </a:p>
        </p:txBody>
      </p:sp>
    </p:spTree>
    <p:extLst>
      <p:ext uri="{BB962C8B-B14F-4D97-AF65-F5344CB8AC3E}">
        <p14:creationId xmlns:p14="http://schemas.microsoft.com/office/powerpoint/2010/main" val="42276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A7D3-22A7-4F1D-9709-F5DCDAD9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5D732-6883-4443-8896-4AB9C9B3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75252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Photons (the fundamental unit of light) have anti photons</a:t>
            </a:r>
          </a:p>
          <a:p>
            <a:r>
              <a:rPr lang="en-AU" dirty="0"/>
              <a:t>Since all properties other than energy/mass have to be conserved, the anti photon is created;</a:t>
            </a:r>
          </a:p>
          <a:p>
            <a:pPr lvl="1"/>
            <a:r>
              <a:rPr lang="en-AU" dirty="0"/>
              <a:t>In the same place</a:t>
            </a:r>
          </a:p>
          <a:p>
            <a:pPr lvl="1"/>
            <a:r>
              <a:rPr lang="en-AU" dirty="0"/>
              <a:t>With an identical frequency</a:t>
            </a:r>
          </a:p>
          <a:p>
            <a:pPr lvl="1"/>
            <a:r>
              <a:rPr lang="en-AU" dirty="0"/>
              <a:t>Travelling the opposite direction</a:t>
            </a:r>
          </a:p>
          <a:p>
            <a:pPr lvl="1"/>
            <a:r>
              <a:rPr lang="en-AU" dirty="0"/>
              <a:t>With time travelling in the opposite way</a:t>
            </a:r>
          </a:p>
          <a:p>
            <a:pPr lvl="1"/>
            <a:r>
              <a:rPr lang="en-AU" dirty="0"/>
              <a:t>(note, the time conservation is a mathematical construct)</a:t>
            </a:r>
          </a:p>
        </p:txBody>
      </p:sp>
    </p:spTree>
    <p:extLst>
      <p:ext uri="{BB962C8B-B14F-4D97-AF65-F5344CB8AC3E}">
        <p14:creationId xmlns:p14="http://schemas.microsoft.com/office/powerpoint/2010/main" val="1735104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3AB9-3706-4B45-A892-739DC7D7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But, back to the Nuclear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277E-CA84-40CE-9497-4F9EA135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Remember, the </a:t>
            </a:r>
            <a:r>
              <a:rPr lang="en-AU" b="1" dirty="0">
                <a:solidFill>
                  <a:srgbClr val="002060"/>
                </a:solidFill>
              </a:rPr>
              <a:t>Nuclear Force </a:t>
            </a:r>
            <a:r>
              <a:rPr lang="en-AU" dirty="0"/>
              <a:t>is the component of the </a:t>
            </a:r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that holds </a:t>
            </a:r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together</a:t>
            </a:r>
          </a:p>
          <a:p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are 3 </a:t>
            </a:r>
            <a:r>
              <a:rPr lang="en-AU" b="1" dirty="0">
                <a:solidFill>
                  <a:srgbClr val="002060"/>
                </a:solidFill>
              </a:rPr>
              <a:t>Quark</a:t>
            </a:r>
            <a:r>
              <a:rPr lang="en-AU" dirty="0"/>
              <a:t> particles</a:t>
            </a:r>
          </a:p>
          <a:p>
            <a:r>
              <a:rPr lang="en-AU" dirty="0"/>
              <a:t>Protons and Neutrons and </a:t>
            </a:r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</a:t>
            </a:r>
          </a:p>
          <a:p>
            <a:r>
              <a:rPr lang="en-AU" dirty="0"/>
              <a:t>And, we said, the force is carried by </a:t>
            </a:r>
            <a:r>
              <a:rPr lang="en-AU" b="1" dirty="0">
                <a:solidFill>
                  <a:srgbClr val="002060"/>
                </a:solidFill>
              </a:rPr>
              <a:t>Pions</a:t>
            </a:r>
          </a:p>
          <a:p>
            <a:r>
              <a:rPr lang="en-AU" dirty="0"/>
              <a:t>Now it is finally time to talk about </a:t>
            </a:r>
            <a:r>
              <a:rPr lang="en-AU" b="1" dirty="0">
                <a:solidFill>
                  <a:srgbClr val="002060"/>
                </a:solidFill>
              </a:rPr>
              <a:t>Pions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2036B-6E35-41CF-934F-65ED1D63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564904"/>
            <a:ext cx="1468760" cy="16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82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3AA7-9D99-4CAF-825C-358AA02E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to blow the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8BD7-CA43-44C4-8ECD-2500E89D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Nothing is stable at the fundamental level</a:t>
            </a:r>
          </a:p>
          <a:p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spontaneously emit energy</a:t>
            </a:r>
          </a:p>
          <a:p>
            <a:r>
              <a:rPr lang="en-AU" dirty="0"/>
              <a:t>This energy becomes a pair of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(one matter and one anti matter)</a:t>
            </a:r>
          </a:p>
          <a:p>
            <a:r>
              <a:rPr lang="en-AU" dirty="0"/>
              <a:t>This pair is a </a:t>
            </a:r>
            <a:r>
              <a:rPr lang="en-AU" b="1" dirty="0">
                <a:solidFill>
                  <a:srgbClr val="002060"/>
                </a:solidFill>
              </a:rPr>
              <a:t>Pion</a:t>
            </a:r>
          </a:p>
          <a:p>
            <a:r>
              <a:rPr lang="en-AU" b="1" dirty="0">
                <a:solidFill>
                  <a:srgbClr val="002060"/>
                </a:solidFill>
              </a:rPr>
              <a:t>Pions</a:t>
            </a:r>
            <a:r>
              <a:rPr lang="en-AU" dirty="0"/>
              <a:t> travel from the </a:t>
            </a:r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they were emitted by to another </a:t>
            </a:r>
            <a:r>
              <a:rPr lang="en-AU" b="1" dirty="0">
                <a:solidFill>
                  <a:srgbClr val="002060"/>
                </a:solidFill>
              </a:rPr>
              <a:t>Baryons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274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DE1F-24DF-467A-B3B9-3C7F644F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history – the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A18BA-DE78-4CE8-8DA3-4C6CECD81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2133" y="1628800"/>
                <a:ext cx="7704667" cy="4752528"/>
              </a:xfrm>
            </p:spPr>
            <p:txBody>
              <a:bodyPr>
                <a:normAutofit fontScale="85000" lnSpcReduction="10000"/>
              </a:bodyPr>
              <a:lstStyle/>
              <a:p>
                <a:pPr algn="l" fontAlgn="t"/>
                <a:r>
                  <a:rPr lang="en-AU" b="0" i="0" dirty="0">
                    <a:solidFill>
                      <a:srgbClr val="333333"/>
                    </a:solidFill>
                    <a:effectLst/>
                    <a:latin typeface="proxima-nova"/>
                  </a:rPr>
                  <a:t>1897 – JJ Thomson </a:t>
                </a:r>
                <a:r>
                  <a:rPr lang="en-AU" sz="1900" b="0" i="0" dirty="0">
                    <a:solidFill>
                      <a:srgbClr val="333333"/>
                    </a:solidFill>
                    <a:effectLst/>
                    <a:latin typeface="proxima-nova"/>
                    <a:hlinkClick r:id="rId2"/>
                  </a:rPr>
                  <a:t>https://www.youtube.com/watch?v=2xKZRpAsWL8</a:t>
                </a:r>
                <a:r>
                  <a:rPr lang="en-AU" sz="1900" b="0" i="0" dirty="0">
                    <a:solidFill>
                      <a:srgbClr val="333333"/>
                    </a:solidFill>
                    <a:effectLst/>
                    <a:latin typeface="proxima-nova"/>
                  </a:rPr>
                  <a:t> </a:t>
                </a:r>
                <a:endParaRPr lang="en-AU" b="0" i="0" dirty="0">
                  <a:solidFill>
                    <a:srgbClr val="333333"/>
                  </a:solidFill>
                  <a:effectLst/>
                  <a:latin typeface="proxima-nova"/>
                </a:endParaRPr>
              </a:p>
              <a:p>
                <a:pPr fontAlgn="t"/>
                <a:r>
                  <a:rPr lang="en-AU" dirty="0">
                    <a:solidFill>
                      <a:srgbClr val="444444"/>
                    </a:solidFill>
                    <a:latin typeface="proxima-nova"/>
                  </a:rPr>
                  <a:t>suggested one of the fundamental units was more than 1,000 times smaller than an atom</a:t>
                </a:r>
              </a:p>
              <a:p>
                <a:pPr algn="l" fontAlgn="t"/>
                <a:r>
                  <a:rPr lang="en-AU" b="0" i="0" dirty="0">
                    <a:solidFill>
                      <a:srgbClr val="444444"/>
                    </a:solidFill>
                    <a:effectLst/>
                    <a:latin typeface="proxima-nova"/>
                  </a:rPr>
                  <a:t>Using a cathode ray tube (modified Crooke's tube) he produced;</a:t>
                </a:r>
              </a:p>
              <a:p>
                <a:pPr lvl="1" fontAlgn="t"/>
                <a:r>
                  <a:rPr lang="en-AU" b="0" i="0" dirty="0">
                    <a:solidFill>
                      <a:srgbClr val="444444"/>
                    </a:solidFill>
                    <a:effectLst/>
                    <a:latin typeface="proxima-nova"/>
                  </a:rPr>
                  <a:t>negative particles (due to their being bent in an electric field)</a:t>
                </a:r>
              </a:p>
              <a:p>
                <a:pPr lvl="1" fontAlgn="t"/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solidFill>
                              <a:srgbClr val="44444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44444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44444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AU" b="0" i="0" dirty="0">
                    <a:solidFill>
                      <a:srgbClr val="444444"/>
                    </a:solidFill>
                    <a:effectLst/>
                    <a:latin typeface="proxima-nova"/>
                  </a:rPr>
                  <a:t> the size of an atom; based on the energy released in impact</a:t>
                </a:r>
              </a:p>
              <a:p>
                <a:pPr algn="l" fontAlgn="t"/>
                <a:r>
                  <a:rPr lang="en-AU" dirty="0">
                    <a:solidFill>
                      <a:srgbClr val="444444"/>
                    </a:solidFill>
                    <a:latin typeface="proxima-nova"/>
                  </a:rPr>
                  <a:t>C</a:t>
                </a:r>
                <a:r>
                  <a:rPr lang="en-AU" b="0" i="0" dirty="0">
                    <a:solidFill>
                      <a:srgbClr val="444444"/>
                    </a:solidFill>
                    <a:effectLst/>
                    <a:latin typeface="proxima-nova"/>
                  </a:rPr>
                  <a:t>oncluded that atoms contain negatively charged particles</a:t>
                </a:r>
              </a:p>
              <a:p>
                <a:pPr algn="l" fontAlgn="t"/>
                <a:r>
                  <a:rPr lang="en-AU" b="0" i="0" dirty="0">
                    <a:solidFill>
                      <a:srgbClr val="444444"/>
                    </a:solidFill>
                    <a:effectLst/>
                    <a:latin typeface="proxima-nova"/>
                  </a:rPr>
                  <a:t>Plum Pudding model where the electrons were evenly spread throughout a sphere of positively charged material.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A18BA-DE78-4CE8-8DA3-4C6CECD81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1628800"/>
                <a:ext cx="7704667" cy="4752528"/>
              </a:xfrm>
              <a:blipFill>
                <a:blip r:embed="rId3"/>
                <a:stretch>
                  <a:fillRect l="-1978" t="-2308" r="-949" b="-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08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BEE9-0133-4CDB-BA7F-4C82DC34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did the energy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B36E-13FD-4F20-8B27-DC68BAF48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 Proton has a mass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1.67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 3 constituent Quarks have a total mass of less than 1/1000 of that mass</a:t>
                </a:r>
              </a:p>
              <a:p>
                <a:r>
                  <a:rPr lang="en-AU" dirty="0"/>
                  <a:t>The rest of the “mass” of the Proton is energy</a:t>
                </a:r>
              </a:p>
              <a:p>
                <a:r>
                  <a:rPr lang="en-AU" dirty="0"/>
                  <a:t>That energy is available to make Pions</a:t>
                </a:r>
              </a:p>
              <a:p>
                <a:r>
                  <a:rPr lang="en-AU" dirty="0"/>
                  <a:t>Pions are constantly being made, emitted then absorbed, annihilated so that the net energy change is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B36E-13FD-4F20-8B27-DC68BAF48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11" t="-54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70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9B93-3DE5-422B-BF1A-4B50CD93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Pion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644D-EC29-4D68-B9B7-737E2F8D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28800"/>
            <a:ext cx="4381955" cy="4371016"/>
          </a:xfrm>
        </p:spPr>
        <p:txBody>
          <a:bodyPr/>
          <a:lstStyle/>
          <a:p>
            <a:r>
              <a:rPr lang="en-AU" b="1" dirty="0">
                <a:solidFill>
                  <a:srgbClr val="002060"/>
                </a:solidFill>
              </a:rPr>
              <a:t>Pion</a:t>
            </a:r>
            <a:r>
              <a:rPr lang="en-AU" dirty="0"/>
              <a:t> is ‘created’ by a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  <a:r>
              <a:rPr lang="en-AU" dirty="0"/>
              <a:t> emitting a quark and an anti quark which then travel to another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  <a:r>
              <a:rPr lang="en-AU" dirty="0"/>
              <a:t>, being absorbed by the other Hadron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FF9CE-650E-4D32-9D77-02A27D6D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77" y="1925663"/>
            <a:ext cx="2484304" cy="1900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FBB3D-61B3-49BA-A115-CB6E01B06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25" y="4725144"/>
            <a:ext cx="2504575" cy="11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51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48E6-450E-496E-882E-F7502D8B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794745"/>
          </a:xfrm>
        </p:spPr>
        <p:txBody>
          <a:bodyPr/>
          <a:lstStyle/>
          <a:p>
            <a:r>
              <a:rPr lang="en-AU" dirty="0"/>
              <a:t>Pion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400F9-1FC0-483F-B4C7-48C5C306AB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2133" y="1127402"/>
                <a:ext cx="7704667" cy="5253926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There are 6 different quarks and 6 anti quarks, allowing for 36 possible Pions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𝑃𝑖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𝑛𝑒𝑢𝑡𝑟𝑎𝑙</m:t>
                        </m:r>
                      </m:e>
                    </m:d>
                  </m:oMath>
                </a14:m>
                <a:r>
                  <a:rPr lang="en-AU" dirty="0"/>
                  <a:t> is made up of a down and an anti down Quark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400F9-1FC0-483F-B4C7-48C5C306A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1127402"/>
                <a:ext cx="7704667" cy="5253926"/>
              </a:xfrm>
              <a:blipFill>
                <a:blip r:embed="rId2"/>
                <a:stretch>
                  <a:fillRect l="-2611" t="-4524" r="-19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EBBFC16-378E-4329-8FA9-312A8D22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112061"/>
            <a:ext cx="5565055" cy="1719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61E6F-3F81-41A0-B217-9C01B593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090" y="4860265"/>
            <a:ext cx="1470752" cy="17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0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DDC2-6ED8-4C29-8CAB-DA8E9B91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AFCD-6F12-44A7-B33A-DA0BAD0B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 lnSpcReduction="10000"/>
          </a:bodyPr>
          <a:lstStyle/>
          <a:p>
            <a:r>
              <a:rPr lang="en-AU" b="1" dirty="0">
                <a:solidFill>
                  <a:srgbClr val="002060"/>
                </a:solidFill>
              </a:rPr>
              <a:t>Protons</a:t>
            </a:r>
            <a:r>
              <a:rPr lang="en-AU" dirty="0"/>
              <a:t> have a positive charge</a:t>
            </a:r>
          </a:p>
          <a:p>
            <a:r>
              <a:rPr lang="en-AU" dirty="0"/>
              <a:t>Therefore </a:t>
            </a:r>
            <a:r>
              <a:rPr lang="en-AU" b="1" dirty="0">
                <a:solidFill>
                  <a:srgbClr val="002060"/>
                </a:solidFill>
              </a:rPr>
              <a:t>Protons</a:t>
            </a:r>
            <a:r>
              <a:rPr lang="en-AU" dirty="0"/>
              <a:t> are electrostatically repelled from each other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Nuclear Force </a:t>
            </a:r>
            <a:r>
              <a:rPr lang="en-AU" dirty="0"/>
              <a:t>component of the </a:t>
            </a:r>
            <a:r>
              <a:rPr lang="en-AU" b="1" dirty="0">
                <a:solidFill>
                  <a:srgbClr val="002060"/>
                </a:solidFill>
              </a:rPr>
              <a:t>Strong Force</a:t>
            </a:r>
            <a:r>
              <a:rPr lang="en-AU" dirty="0"/>
              <a:t> counteracts that repulsion and keeps the </a:t>
            </a:r>
            <a:r>
              <a:rPr lang="en-AU" b="1" dirty="0">
                <a:solidFill>
                  <a:srgbClr val="002060"/>
                </a:solidFill>
              </a:rPr>
              <a:t>Protons</a:t>
            </a:r>
            <a:r>
              <a:rPr lang="en-AU" dirty="0"/>
              <a:t> together in the nucleus of an atom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Nuclear Force </a:t>
            </a:r>
            <a:r>
              <a:rPr lang="en-AU" dirty="0"/>
              <a:t>is “carried” by </a:t>
            </a:r>
            <a:r>
              <a:rPr lang="en-AU" b="1" dirty="0">
                <a:solidFill>
                  <a:srgbClr val="002060"/>
                </a:solidFill>
              </a:rPr>
              <a:t>Pions</a:t>
            </a:r>
          </a:p>
          <a:p>
            <a:r>
              <a:rPr lang="en-AU" b="1" dirty="0">
                <a:solidFill>
                  <a:srgbClr val="002060"/>
                </a:solidFill>
              </a:rPr>
              <a:t>Pions</a:t>
            </a:r>
            <a:r>
              <a:rPr lang="en-AU" dirty="0"/>
              <a:t> are emitted by one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  <a:r>
              <a:rPr lang="en-AU" dirty="0"/>
              <a:t> and absorbed by another</a:t>
            </a:r>
          </a:p>
        </p:txBody>
      </p:sp>
    </p:spTree>
    <p:extLst>
      <p:ext uri="{BB962C8B-B14F-4D97-AF65-F5344CB8AC3E}">
        <p14:creationId xmlns:p14="http://schemas.microsoft.com/office/powerpoint/2010/main" val="762865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2DA4-C312-4CA7-B855-3FEFC410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1080119"/>
          </a:xfrm>
        </p:spPr>
        <p:txBody>
          <a:bodyPr/>
          <a:lstStyle/>
          <a:p>
            <a:r>
              <a:rPr lang="en-AU" dirty="0"/>
              <a:t>Back about 13 slides ago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201A-2CEC-4793-BFE5-2727CEBF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/>
          <a:lstStyle/>
          <a:p>
            <a:r>
              <a:rPr lang="en-AU" dirty="0"/>
              <a:t>Previously we mentioned that the </a:t>
            </a:r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also has a component called </a:t>
            </a:r>
            <a:r>
              <a:rPr lang="en-AU" b="1" dirty="0">
                <a:solidFill>
                  <a:srgbClr val="002060"/>
                </a:solidFill>
              </a:rPr>
              <a:t>Color Force </a:t>
            </a:r>
            <a:r>
              <a:rPr lang="en-AU" dirty="0"/>
              <a:t>that holds the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together to create the individual </a:t>
            </a:r>
            <a:r>
              <a:rPr lang="en-AU" b="1" dirty="0">
                <a:solidFill>
                  <a:srgbClr val="002060"/>
                </a:solidFill>
              </a:rPr>
              <a:t>Hadrons</a:t>
            </a:r>
          </a:p>
          <a:p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is conveyed by </a:t>
            </a:r>
            <a:r>
              <a:rPr lang="en-AU" b="1" dirty="0">
                <a:solidFill>
                  <a:srgbClr val="002060"/>
                </a:solidFill>
              </a:rPr>
              <a:t>Gluons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D3FE3-EFAA-4837-9CF0-E2429DD2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46" y="3717033"/>
            <a:ext cx="428680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25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C3FF-CFB5-4038-A45C-2589866E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Gluon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378A-1B5A-4475-ABD7-7E679CB6C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 mass</a:t>
            </a:r>
          </a:p>
          <a:p>
            <a:r>
              <a:rPr lang="en-AU" dirty="0"/>
              <a:t>No charge</a:t>
            </a:r>
          </a:p>
          <a:p>
            <a:r>
              <a:rPr lang="en-AU" dirty="0"/>
              <a:t>A momentum property called spin</a:t>
            </a:r>
          </a:p>
          <a:p>
            <a:endParaRPr lang="en-AU" dirty="0"/>
          </a:p>
          <a:p>
            <a:r>
              <a:rPr lang="en-AU" dirty="0"/>
              <a:t>They also carry </a:t>
            </a:r>
            <a:r>
              <a:rPr lang="en-AU" b="1" dirty="0">
                <a:solidFill>
                  <a:srgbClr val="002060"/>
                </a:solidFill>
              </a:rPr>
              <a:t>Color</a:t>
            </a:r>
            <a:r>
              <a:rPr lang="en-AU" dirty="0"/>
              <a:t> and </a:t>
            </a:r>
            <a:r>
              <a:rPr lang="en-AU" b="1" dirty="0">
                <a:solidFill>
                  <a:srgbClr val="002060"/>
                </a:solidFill>
              </a:rPr>
              <a:t>Anti Color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9D010-719B-4A91-8424-94252CC8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268760"/>
            <a:ext cx="1512168" cy="15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DE3D-F3AD-483B-9B32-BC599F95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Okay … what is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B5FA-98B6-4618-B573-E58576495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First, its spelt “</a:t>
            </a:r>
            <a:r>
              <a:rPr lang="en-AU" dirty="0" err="1"/>
              <a:t>color</a:t>
            </a:r>
            <a:r>
              <a:rPr lang="en-AU" dirty="0"/>
              <a:t>” because it’s a name like ‘</a:t>
            </a:r>
            <a:r>
              <a:rPr lang="en-AU" dirty="0" err="1"/>
              <a:t>Charleen</a:t>
            </a:r>
            <a:r>
              <a:rPr lang="en-AU" dirty="0"/>
              <a:t>’ and not a term like ‘behaviour’ that is spelt differently in different version of English</a:t>
            </a:r>
          </a:p>
          <a:p>
            <a:r>
              <a:rPr lang="en-AU" dirty="0"/>
              <a:t>Sorry OCD people, I realise that this hurts; tough!</a:t>
            </a:r>
          </a:p>
          <a:p>
            <a:endParaRPr lang="en-AU" dirty="0"/>
          </a:p>
          <a:p>
            <a:r>
              <a:rPr lang="en-AU" dirty="0"/>
              <a:t>Quarks have a property, related to energy that is called </a:t>
            </a:r>
            <a:r>
              <a:rPr lang="en-AU" dirty="0" err="1"/>
              <a:t>color</a:t>
            </a:r>
            <a:r>
              <a:rPr lang="en-AU" dirty="0"/>
              <a:t>. </a:t>
            </a:r>
          </a:p>
          <a:p>
            <a:pPr lvl="1"/>
            <a:r>
              <a:rPr lang="en-AU" dirty="0"/>
              <a:t>There are three </a:t>
            </a:r>
            <a:r>
              <a:rPr lang="en-AU" dirty="0" err="1"/>
              <a:t>colors</a:t>
            </a:r>
            <a:r>
              <a:rPr lang="en-AU" dirty="0"/>
              <a:t> ‘red’, ‘green’, ‘blue’</a:t>
            </a:r>
          </a:p>
          <a:p>
            <a:pPr lvl="1"/>
            <a:r>
              <a:rPr lang="en-AU" dirty="0"/>
              <a:t>Each Quark is ‘charged’ with a </a:t>
            </a:r>
            <a:r>
              <a:rPr lang="en-AU" dirty="0" err="1"/>
              <a:t>color</a:t>
            </a:r>
            <a:endParaRPr lang="en-AU" dirty="0"/>
          </a:p>
          <a:p>
            <a:pPr lvl="1"/>
            <a:r>
              <a:rPr lang="en-AU" dirty="0"/>
              <a:t>A Baryon must be </a:t>
            </a:r>
            <a:r>
              <a:rPr lang="en-AU" dirty="0" err="1"/>
              <a:t>color</a:t>
            </a:r>
            <a:r>
              <a:rPr lang="en-AU" dirty="0"/>
              <a:t> neutral (have one each of RGB)</a:t>
            </a:r>
          </a:p>
        </p:txBody>
      </p:sp>
    </p:spTree>
    <p:extLst>
      <p:ext uri="{BB962C8B-B14F-4D97-AF65-F5344CB8AC3E}">
        <p14:creationId xmlns:p14="http://schemas.microsoft.com/office/powerpoint/2010/main" val="2166114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B17B-7604-405B-A1B7-C2924C5B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Gluons travel between Quarks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B485-8783-4E3A-A774-0AD35D43A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Gluons move from one quark to another continually changing the </a:t>
            </a:r>
            <a:r>
              <a:rPr lang="en-AU" dirty="0" err="1"/>
              <a:t>color</a:t>
            </a:r>
            <a:r>
              <a:rPr lang="en-AU" dirty="0"/>
              <a:t> of the quark it left and the one it is absorbed by to maintain </a:t>
            </a:r>
            <a:r>
              <a:rPr lang="en-AU" dirty="0" err="1"/>
              <a:t>color</a:t>
            </a:r>
            <a:r>
              <a:rPr lang="en-AU" dirty="0"/>
              <a:t> neutrality.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85A68-CCA6-4023-B6E1-BD88B0B8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70" y="3429000"/>
            <a:ext cx="1685460" cy="15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76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EFD7-AB5A-4738-9E0A-9A0F4CB8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91B8-7AFD-42CE-9270-5A981175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>
                <a:solidFill>
                  <a:srgbClr val="002060"/>
                </a:solidFill>
              </a:rPr>
              <a:t>Baryons</a:t>
            </a:r>
            <a:r>
              <a:rPr lang="en-AU" dirty="0"/>
              <a:t> are made of 3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have 1 of 3 </a:t>
            </a:r>
            <a:r>
              <a:rPr lang="en-AU" b="1" dirty="0" err="1">
                <a:solidFill>
                  <a:srgbClr val="002060"/>
                </a:solidFill>
              </a:rPr>
              <a:t>Colors</a:t>
            </a:r>
            <a:r>
              <a:rPr lang="en-AU" dirty="0"/>
              <a:t> (red, green, blue)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  <a:r>
              <a:rPr lang="en-AU" dirty="0"/>
              <a:t> must be Color neutral</a:t>
            </a:r>
          </a:p>
          <a:p>
            <a:r>
              <a:rPr lang="en-AU" b="1" dirty="0">
                <a:solidFill>
                  <a:srgbClr val="002060"/>
                </a:solidFill>
              </a:rPr>
              <a:t>Gluons</a:t>
            </a:r>
            <a:r>
              <a:rPr lang="en-AU" dirty="0"/>
              <a:t> (a fundamental particle) travel between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continually changing </a:t>
            </a:r>
            <a:r>
              <a:rPr lang="en-AU" dirty="0" err="1"/>
              <a:t>Colors</a:t>
            </a:r>
            <a:r>
              <a:rPr lang="en-AU" dirty="0"/>
              <a:t> to maintain Color Neutrality</a:t>
            </a:r>
          </a:p>
          <a:p>
            <a:r>
              <a:rPr lang="en-AU" dirty="0"/>
              <a:t>This is the </a:t>
            </a:r>
            <a:r>
              <a:rPr lang="en-AU" b="1" dirty="0">
                <a:solidFill>
                  <a:srgbClr val="002060"/>
                </a:solidFill>
              </a:rPr>
              <a:t>Color Force</a:t>
            </a:r>
            <a:r>
              <a:rPr lang="en-AU" dirty="0"/>
              <a:t>, It is a component of the </a:t>
            </a:r>
            <a:r>
              <a:rPr lang="en-AU" b="1" dirty="0">
                <a:solidFill>
                  <a:srgbClr val="002060"/>
                </a:solidFill>
              </a:rPr>
              <a:t>Strong Force</a:t>
            </a:r>
          </a:p>
          <a:p>
            <a:r>
              <a:rPr lang="en-AU" dirty="0"/>
              <a:t>Gluons carry both a </a:t>
            </a:r>
            <a:r>
              <a:rPr lang="en-AU" dirty="0" err="1"/>
              <a:t>color</a:t>
            </a:r>
            <a:r>
              <a:rPr lang="en-AU" dirty="0"/>
              <a:t> and an anti </a:t>
            </a:r>
            <a:r>
              <a:rPr lang="en-AU" dirty="0" err="1"/>
              <a:t>color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088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C4C9-7D21-49F8-A5E7-5DB82B2F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Full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B81A-3B10-4A38-9AC2-8B682A75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12776"/>
            <a:ext cx="7704667" cy="4968552"/>
          </a:xfrm>
        </p:spPr>
        <p:txBody>
          <a:bodyPr>
            <a:normAutofit/>
          </a:bodyPr>
          <a:lstStyle/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Strong Force </a:t>
            </a:r>
            <a:r>
              <a:rPr lang="en-AU" dirty="0"/>
              <a:t>has two components;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Strong Nuclear Force</a:t>
            </a:r>
            <a:r>
              <a:rPr lang="en-AU" dirty="0"/>
              <a:t>, which is between </a:t>
            </a:r>
            <a:r>
              <a:rPr lang="en-AU" dirty="0">
                <a:solidFill>
                  <a:srgbClr val="002060"/>
                </a:solidFill>
              </a:rPr>
              <a:t>Baryons</a:t>
            </a:r>
          </a:p>
          <a:p>
            <a:pPr lvl="1"/>
            <a:r>
              <a:rPr lang="en-AU" dirty="0"/>
              <a:t>This component is carried by </a:t>
            </a:r>
            <a:r>
              <a:rPr lang="en-AU" b="1" dirty="0">
                <a:solidFill>
                  <a:srgbClr val="002060"/>
                </a:solidFill>
              </a:rPr>
              <a:t>Pions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2060"/>
                </a:solidFill>
              </a:rPr>
              <a:t>Color Force </a:t>
            </a:r>
            <a:r>
              <a:rPr lang="en-AU" dirty="0"/>
              <a:t>acts between the three </a:t>
            </a:r>
            <a:r>
              <a:rPr lang="en-AU" b="1" dirty="0">
                <a:solidFill>
                  <a:srgbClr val="002060"/>
                </a:solidFill>
              </a:rPr>
              <a:t>Quarks</a:t>
            </a:r>
            <a:r>
              <a:rPr lang="en-AU" dirty="0"/>
              <a:t> holding them together to make a </a:t>
            </a:r>
            <a:r>
              <a:rPr lang="en-AU" b="1" dirty="0">
                <a:solidFill>
                  <a:srgbClr val="002060"/>
                </a:solidFill>
              </a:rPr>
              <a:t>Baryon</a:t>
            </a:r>
          </a:p>
          <a:p>
            <a:pPr lvl="1"/>
            <a:r>
              <a:rPr lang="en-AU" b="1" dirty="0">
                <a:solidFill>
                  <a:srgbClr val="002060"/>
                </a:solidFill>
              </a:rPr>
              <a:t>Color Force </a:t>
            </a:r>
            <a:r>
              <a:rPr lang="en-AU" dirty="0"/>
              <a:t>is Carried by </a:t>
            </a:r>
            <a:r>
              <a:rPr lang="en-AU" b="1" dirty="0">
                <a:solidFill>
                  <a:srgbClr val="002060"/>
                </a:solidFill>
              </a:rPr>
              <a:t>Gluons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230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F9DE-CCB1-4BC3-A585-9CD26430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history – the Proton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D04E-EE8B-44ED-8A32-BE8222BA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1909 – Rutherford </a:t>
            </a:r>
            <a:r>
              <a:rPr lang="en-AU" sz="1600" dirty="0"/>
              <a:t>https://www.youtube.com/watch?v=wzALbzTdnc8</a:t>
            </a:r>
            <a:endParaRPr lang="en-AU" dirty="0"/>
          </a:p>
          <a:p>
            <a:r>
              <a:rPr lang="en-AU" dirty="0"/>
              <a:t>Gold foil leaf experiment</a:t>
            </a:r>
          </a:p>
          <a:p>
            <a:r>
              <a:rPr lang="en-AU" dirty="0"/>
              <a:t>Most of atom is empty space</a:t>
            </a:r>
          </a:p>
          <a:p>
            <a:r>
              <a:rPr lang="en-AU" dirty="0"/>
              <a:t>Solid nucleus</a:t>
            </a:r>
          </a:p>
          <a:p>
            <a:r>
              <a:rPr lang="en-AU" dirty="0"/>
              <a:t>Positive Proton identified</a:t>
            </a:r>
          </a:p>
          <a:p>
            <a:r>
              <a:rPr lang="en-AU" dirty="0"/>
              <a:t>Neutron needed to make up total mass, proposed but not found</a:t>
            </a:r>
          </a:p>
        </p:txBody>
      </p:sp>
    </p:spTree>
    <p:extLst>
      <p:ext uri="{BB962C8B-B14F-4D97-AF65-F5344CB8AC3E}">
        <p14:creationId xmlns:p14="http://schemas.microsoft.com/office/powerpoint/2010/main" val="1010728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EE1A-7B38-4798-9C71-D03008C6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BF6C-DF33-44CA-B979-75D4655A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54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F9DE-CCB1-4BC3-A585-9CD26430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history – Atomic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D04E-EE8B-44ED-8A32-BE8222BA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1915 – Niels Bohr </a:t>
            </a:r>
            <a:r>
              <a:rPr lang="en-AU" sz="1800" dirty="0">
                <a:hlinkClick r:id="rId2"/>
              </a:rPr>
              <a:t>https://www.youtube.com/watch?v=1b9UKTbjj7I</a:t>
            </a:r>
            <a:r>
              <a:rPr lang="en-AU" sz="1800" dirty="0"/>
              <a:t> </a:t>
            </a:r>
          </a:p>
          <a:p>
            <a:endParaRPr lang="en-AU" dirty="0"/>
          </a:p>
          <a:p>
            <a:r>
              <a:rPr lang="en-AU" dirty="0"/>
              <a:t>Demonstrated that electrons have specific energy levels associated with them</a:t>
            </a:r>
          </a:p>
          <a:p>
            <a:r>
              <a:rPr lang="en-AU" dirty="0"/>
              <a:t>Proposed orbital model (wrong, but good for chemistry)</a:t>
            </a:r>
          </a:p>
          <a:p>
            <a:endParaRPr lang="en-AU" dirty="0"/>
          </a:p>
          <a:p>
            <a:r>
              <a:rPr lang="en-AU" dirty="0"/>
              <a:t>Niels’ work is important, more on it later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97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F9DE-CCB1-4BC3-A585-9CD26430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history – Atomic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D04E-EE8B-44ED-8A32-BE8222BA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1932 – James Chadwick</a:t>
            </a:r>
          </a:p>
          <a:p>
            <a:r>
              <a:rPr lang="en-AU" b="0" i="0" dirty="0">
                <a:solidFill>
                  <a:srgbClr val="444444"/>
                </a:solidFill>
                <a:effectLst/>
                <a:latin typeface="proxima-nova"/>
              </a:rPr>
              <a:t>bombarded beryllium with alpha particles releasing a neutral particle with a similar mass to a Proton</a:t>
            </a:r>
          </a:p>
          <a:p>
            <a:r>
              <a:rPr lang="en-AU" dirty="0">
                <a:solidFill>
                  <a:srgbClr val="444444"/>
                </a:solidFill>
                <a:latin typeface="proxima-nova"/>
              </a:rPr>
              <a:t>Thus, experimental evidence of the Neutron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17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3D66-1226-4F0C-93D2-BFD7AB03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bit more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0E9B-4AFF-4081-96C8-FCE4E5012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neutron was the hardest to find. It has no charge, is fixed within nuclei and only lasts some </a:t>
            </a:r>
            <a:r>
              <a:rPr lang="en-AU"/>
              <a:t>14 minutes </a:t>
            </a:r>
            <a:r>
              <a:rPr lang="en-AU" dirty="0"/>
              <a:t>if separated from the nucleus</a:t>
            </a:r>
          </a:p>
          <a:p>
            <a:endParaRPr lang="en-AU" dirty="0"/>
          </a:p>
          <a:p>
            <a:r>
              <a:rPr lang="en-AU" dirty="0"/>
              <a:t>Thus we have a solid nucleus of protons and neutrons with electron ‘orbiting’ around it</a:t>
            </a:r>
          </a:p>
          <a:p>
            <a:endParaRPr lang="en-AU" dirty="0"/>
          </a:p>
          <a:p>
            <a:r>
              <a:rPr lang="en-AU" dirty="0"/>
              <a:t>That should all be firmly in your memory from year 10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EF0D-20B6-4FEF-8932-893B4789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Niels Bohr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8E88-E1BE-4110-A3D0-69826C01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Atoms can absorb photons of light</a:t>
            </a:r>
          </a:p>
          <a:p>
            <a:r>
              <a:rPr lang="en-AU" dirty="0"/>
              <a:t>Atoms can emit photos of light</a:t>
            </a:r>
          </a:p>
          <a:p>
            <a:r>
              <a:rPr lang="en-AU" dirty="0"/>
              <a:t>BUT the photos are discrete, distinct frequencies for each element (different for each element)</a:t>
            </a:r>
          </a:p>
        </p:txBody>
      </p:sp>
    </p:spTree>
    <p:extLst>
      <p:ext uri="{BB962C8B-B14F-4D97-AF65-F5344CB8AC3E}">
        <p14:creationId xmlns:p14="http://schemas.microsoft.com/office/powerpoint/2010/main" val="94619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53536"/>
            <a:ext cx="7571184" cy="1231248"/>
          </a:xfrm>
        </p:spPr>
        <p:txBody>
          <a:bodyPr>
            <a:normAutofit/>
          </a:bodyPr>
          <a:lstStyle/>
          <a:p>
            <a:r>
              <a:rPr lang="en-AU" dirty="0"/>
              <a:t>The Bohr model of the Atom</a:t>
            </a:r>
            <a:br>
              <a:rPr lang="en-AU" dirty="0"/>
            </a:br>
            <a:r>
              <a:rPr lang="en-AU" sz="2800" dirty="0"/>
              <a:t>The first glimpse of our current view</a:t>
            </a:r>
            <a:endParaRPr lang="en-AU" dirty="0"/>
          </a:p>
        </p:txBody>
      </p:sp>
      <p:pic>
        <p:nvPicPr>
          <p:cNvPr id="5" name="Picture 4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484784"/>
            <a:ext cx="2200275" cy="310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151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Niels Bohr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355" y="1486474"/>
            <a:ext cx="5681877" cy="4894854"/>
          </a:xfrm>
        </p:spPr>
        <p:txBody>
          <a:bodyPr>
            <a:normAutofit/>
          </a:bodyPr>
          <a:lstStyle/>
          <a:p>
            <a:r>
              <a:rPr lang="en-AU" dirty="0"/>
              <a:t>Atoms emit discrete frequencies of light</a:t>
            </a:r>
          </a:p>
          <a:p>
            <a:r>
              <a:rPr lang="en-AU" dirty="0"/>
              <a:t>Niels Bohr, using the concept of the photon (Max Planck, Albert Einstein) postulated that electrons exist around the nucleus in discrete energy levels.</a:t>
            </a:r>
          </a:p>
          <a:p>
            <a:r>
              <a:rPr lang="en-AU" dirty="0"/>
              <a:t>These discrete energy levels are called shells in chemistry.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78299AB14D240AC851F7582CB24F8" ma:contentTypeVersion="36" ma:contentTypeDescription="Create a new document." ma:contentTypeScope="" ma:versionID="93b13129dc5089136616e2861c894bd0">
  <xsd:schema xmlns:xsd="http://www.w3.org/2001/XMLSchema" xmlns:xs="http://www.w3.org/2001/XMLSchema" xmlns:p="http://schemas.microsoft.com/office/2006/metadata/properties" xmlns:ns3="46260bc1-c815-43a4-a44d-4a807026273c" targetNamespace="http://schemas.microsoft.com/office/2006/metadata/properties" ma:root="true" ma:fieldsID="622fdbf22a23b8d3fcc1d9740204bd90" ns3:_="">
    <xsd:import namespace="46260bc1-c815-43a4-a44d-4a807026273c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3:CloudMigratorVersion" minOccurs="0"/>
                <xsd:element ref="ns3:SharedWithUsers" minOccurs="0"/>
                <xsd:element ref="ns3:SharedWithDetails" minOccurs="0"/>
                <xsd:element ref="ns3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60bc1-c815-43a4-a44d-4a807026273c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46260bc1-c815-43a4-a44d-4a807026273c" xsi:nil="true"/>
    <FileHash xmlns="46260bc1-c815-43a4-a44d-4a807026273c" xsi:nil="true"/>
    <Is_Collaboration_Space_Locked xmlns="46260bc1-c815-43a4-a44d-4a807026273c" xsi:nil="true"/>
    <Math_Settings xmlns="46260bc1-c815-43a4-a44d-4a807026273c" xsi:nil="true"/>
    <Owner xmlns="46260bc1-c815-43a4-a44d-4a807026273c">
      <UserInfo>
        <DisplayName/>
        <AccountId xsi:nil="true"/>
        <AccountType/>
      </UserInfo>
    </Owner>
    <AppVersion xmlns="46260bc1-c815-43a4-a44d-4a807026273c" xsi:nil="true"/>
    <IsNotebookLocked xmlns="46260bc1-c815-43a4-a44d-4a807026273c" xsi:nil="true"/>
    <DefaultSectionNames xmlns="46260bc1-c815-43a4-a44d-4a807026273c" xsi:nil="true"/>
    <NotebookType xmlns="46260bc1-c815-43a4-a44d-4a807026273c" xsi:nil="true"/>
    <Students xmlns="46260bc1-c815-43a4-a44d-4a807026273c">
      <UserInfo>
        <DisplayName/>
        <AccountId xsi:nil="true"/>
        <AccountType/>
      </UserInfo>
    </Students>
    <Student_Groups xmlns="46260bc1-c815-43a4-a44d-4a807026273c">
      <UserInfo>
        <DisplayName/>
        <AccountId xsi:nil="true"/>
        <AccountType/>
      </UserInfo>
    </Student_Groups>
    <UniqueSourceRef xmlns="46260bc1-c815-43a4-a44d-4a807026273c" xsi:nil="true"/>
    <CloudMigratorVersion xmlns="46260bc1-c815-43a4-a44d-4a807026273c" xsi:nil="true"/>
    <LMS_Mappings xmlns="46260bc1-c815-43a4-a44d-4a807026273c" xsi:nil="true"/>
    <Invited_Students xmlns="46260bc1-c815-43a4-a44d-4a807026273c" xsi:nil="true"/>
    <Self_Registration_Enabled xmlns="46260bc1-c815-43a4-a44d-4a807026273c" xsi:nil="true"/>
    <Has_Teacher_Only_SectionGroup xmlns="46260bc1-c815-43a4-a44d-4a807026273c" xsi:nil="true"/>
    <CultureName xmlns="46260bc1-c815-43a4-a44d-4a807026273c" xsi:nil="true"/>
    <Distribution_Groups xmlns="46260bc1-c815-43a4-a44d-4a807026273c" xsi:nil="true"/>
    <Invited_Teachers xmlns="46260bc1-c815-43a4-a44d-4a807026273c" xsi:nil="true"/>
    <Templates xmlns="46260bc1-c815-43a4-a44d-4a807026273c" xsi:nil="true"/>
    <FolderType xmlns="46260bc1-c815-43a4-a44d-4a807026273c" xsi:nil="true"/>
    <Teachers xmlns="46260bc1-c815-43a4-a44d-4a807026273c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843A4673-86E0-4A81-A43D-01AF55947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60bc1-c815-43a4-a44d-4a8070262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BDEE0F-BADD-40E4-89BF-902F1309B7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E8F3D-D4F2-4673-BD47-92E6F504C1FF}">
  <ds:schemaRefs>
    <ds:schemaRef ds:uri="46260bc1-c815-43a4-a44d-4a807026273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3122</TotalTime>
  <Words>1667</Words>
  <Application>Microsoft Office PowerPoint</Application>
  <PresentationFormat>On-screen Show (4:3)</PresentationFormat>
  <Paragraphs>188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Cambria Math</vt:lpstr>
      <vt:lpstr>Corbel</vt:lpstr>
      <vt:lpstr>DDG_ProximaNova</vt:lpstr>
      <vt:lpstr>proxima-nova</vt:lpstr>
      <vt:lpstr>Parallax</vt:lpstr>
      <vt:lpstr>The Nucleus</vt:lpstr>
      <vt:lpstr>A bit of history</vt:lpstr>
      <vt:lpstr>More history – the Electron</vt:lpstr>
      <vt:lpstr>More history – the Proton</vt:lpstr>
      <vt:lpstr>More history – Atomic model</vt:lpstr>
      <vt:lpstr>More history – Atomic model</vt:lpstr>
      <vt:lpstr>A bit more history</vt:lpstr>
      <vt:lpstr>Back to Niels Bohr</vt:lpstr>
      <vt:lpstr>The Bohr model of the Atom The first glimpse of our current view</vt:lpstr>
      <vt:lpstr>What does this mean</vt:lpstr>
      <vt:lpstr>The Bohr model of the Atom</vt:lpstr>
      <vt:lpstr>The Atom in pictures, 1</vt:lpstr>
      <vt:lpstr>The atom in pictures, 2</vt:lpstr>
      <vt:lpstr>The atom in pictures, 3</vt:lpstr>
      <vt:lpstr>The atom in pictures, 4</vt:lpstr>
      <vt:lpstr>Time for a new view of the atom</vt:lpstr>
      <vt:lpstr>Isotopes</vt:lpstr>
      <vt:lpstr>Back to the nucleus</vt:lpstr>
      <vt:lpstr>The electrostatic force between two protons is ENORMOUS</vt:lpstr>
      <vt:lpstr>New stuff</vt:lpstr>
      <vt:lpstr>Strong Force, Part 2</vt:lpstr>
      <vt:lpstr>Back to Pions</vt:lpstr>
      <vt:lpstr>The Standard Model</vt:lpstr>
      <vt:lpstr>So.. What are Protons and Neutrons?</vt:lpstr>
      <vt:lpstr>To understand Pions …. every component has an antimatter component</vt:lpstr>
      <vt:lpstr>What makes antimatter</vt:lpstr>
      <vt:lpstr>Interesting</vt:lpstr>
      <vt:lpstr>But, back to the Nuclear Force</vt:lpstr>
      <vt:lpstr>Time to blow the mind</vt:lpstr>
      <vt:lpstr>Where did the energy come from?</vt:lpstr>
      <vt:lpstr>Pion life</vt:lpstr>
      <vt:lpstr>Pion</vt:lpstr>
      <vt:lpstr>Summary time</vt:lpstr>
      <vt:lpstr>Back about 13 slides ago …</vt:lpstr>
      <vt:lpstr>Gluon</vt:lpstr>
      <vt:lpstr>Okay … what is Color</vt:lpstr>
      <vt:lpstr>Gluons travel between Quarks</vt:lpstr>
      <vt:lpstr>New Summary</vt:lpstr>
      <vt:lpstr>Full 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the Atom</dc:title>
  <dc:creator>rkop</dc:creator>
  <cp:lastModifiedBy>Ian Dewey</cp:lastModifiedBy>
  <cp:revision>79</cp:revision>
  <dcterms:created xsi:type="dcterms:W3CDTF">2010-08-10T10:35:13Z</dcterms:created>
  <dcterms:modified xsi:type="dcterms:W3CDTF">2020-11-09T22:53:31Z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0x010100A0478299AB14D240AC851F7582CB24F8</vt:lpwstr>
  </property>
</Properties>
</file>