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67" r:id="rId5"/>
    <p:sldId id="266" r:id="rId6"/>
    <p:sldId id="276" r:id="rId7"/>
    <p:sldId id="270" r:id="rId8"/>
    <p:sldId id="274" r:id="rId9"/>
    <p:sldId id="268" r:id="rId10"/>
    <p:sldId id="265" r:id="rId11"/>
    <p:sldId id="275" r:id="rId12"/>
    <p:sldId id="272" r:id="rId13"/>
    <p:sldId id="271" r:id="rId14"/>
    <p:sldId id="269" r:id="rId15"/>
    <p:sldId id="273" r:id="rId16"/>
    <p:sldId id="263" r:id="rId17"/>
    <p:sldId id="26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27" autoAdjust="0"/>
  </p:normalViewPr>
  <p:slideViewPr>
    <p:cSldViewPr>
      <p:cViewPr varScale="1">
        <p:scale>
          <a:sx n="59" d="100"/>
          <a:sy n="59" d="100"/>
        </p:scale>
        <p:origin x="2828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ACC9AFF-8A75-4027-AB75-A225768B4F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D17B9CE-BB39-4BD0-A5FF-454E0217A7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20483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484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487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488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20489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EB6B0462-49AB-4A70-B67E-4A884DF1FE73}" type="slidenum">
              <a:rPr lang="en-US" altLang="en-US"/>
              <a:pPr lvl="1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781AF1A-A3EC-4FDD-9CEF-576835F9E1C8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966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42EEA4F-9ACB-4A71-998C-BC742B56CC1B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834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51D0A8B-0707-43CD-8157-1DF9DA42B85A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000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516B9D1-85AE-48F8-B3EE-3D780412371C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222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AFD056F-D260-4BA4-AA5A-DD19D5B617C1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74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85B1CE8-EB29-4A0B-BEC4-ADD4696B2987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651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59B9904-4B06-4AFB-843D-EA451A59E82A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389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71D0EDF-D1B4-4D09-BE5E-C53A894AFEF3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693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E34149B-72AB-4AD5-A81D-8AFC1DEED8FF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439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F16D977-5449-4970-8A5D-358C39AD9706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592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9462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en-US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Science Park HS -- Honors Chemistry</a:t>
            </a:r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/>
            <a:fld id="{F4B22AA4-FE24-4C59-AD82-F38A483418BF}" type="slidenum">
              <a:rPr lang="en-US" altLang="en-US"/>
              <a:pPr lvl="1"/>
              <a:t>‹#›</a:t>
            </a:fld>
            <a:endParaRPr lang="en-US" altLang="en-US">
              <a:latin typeface="+mn-lt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7388" y="981075"/>
            <a:ext cx="7772400" cy="1368425"/>
          </a:xfrm>
        </p:spPr>
        <p:txBody>
          <a:bodyPr/>
          <a:lstStyle/>
          <a:p>
            <a:pPr algn="ctr"/>
            <a:r>
              <a:rPr lang="en-US" altLang="en-US"/>
              <a:t>The ABC's (or Alpha, Beta, Gamma) of Radioactivity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00325"/>
            <a:ext cx="37338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 descr="Silo 1&amp;2 Treatment Faci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13" y="2889250"/>
            <a:ext cx="3887787" cy="259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439150" cy="1143000"/>
          </a:xfrm>
        </p:spPr>
        <p:txBody>
          <a:bodyPr/>
          <a:lstStyle/>
          <a:p>
            <a:pPr algn="ctr"/>
            <a:r>
              <a:rPr lang="en-US" altLang="en-US" sz="4000"/>
              <a:t>Three Common Types of Radioactive  Emissions - Penetrability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1844675"/>
            <a:ext cx="3740150" cy="424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932363" y="2133600"/>
            <a:ext cx="35639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/>
              <a:t>Alpha particles may be completely stopped by a sheet of paper, beta particles by aluminum shielding. Gamma rays, however, can only be reduced by much more substantial obstacles, such as a very thick piece of lead.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/>
              <a:t>Another Contribution from Rutherford:</a:t>
            </a:r>
            <a:br>
              <a:rPr lang="en-US" altLang="en-US" sz="3200"/>
            </a:br>
            <a:r>
              <a:rPr lang="en-US" altLang="en-US" sz="3200"/>
              <a:t> Half-life of Radioactive Atoms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403350" y="1916113"/>
            <a:ext cx="6337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The </a:t>
            </a:r>
            <a:r>
              <a:rPr lang="en-US" altLang="en-US" b="1">
                <a:solidFill>
                  <a:schemeClr val="hlink"/>
                </a:solidFill>
              </a:rPr>
              <a:t>half-life</a:t>
            </a:r>
            <a:r>
              <a:rPr lang="en-US" altLang="en-US"/>
              <a:t> of a radioactive substance, is the time required for one </a:t>
            </a:r>
            <a:r>
              <a:rPr lang="en-US" altLang="en-US">
                <a:solidFill>
                  <a:schemeClr val="hlink"/>
                </a:solidFill>
              </a:rPr>
              <a:t>half </a:t>
            </a:r>
            <a:r>
              <a:rPr lang="en-US" altLang="en-US"/>
              <a:t>of it to decay. </a:t>
            </a:r>
          </a:p>
        </p:txBody>
      </p:sp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2879725"/>
            <a:ext cx="4337050" cy="344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Sources of Radioactivity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Primordial - from before the creation of the Earth </a:t>
            </a:r>
          </a:p>
          <a:p>
            <a:pPr marL="609600" indent="-609600"/>
            <a:r>
              <a:rPr lang="en-US" altLang="en-US"/>
              <a:t>Cosmogenic - formed as a result of cosmic ray interactions </a:t>
            </a:r>
          </a:p>
          <a:p>
            <a:pPr marL="609600" indent="-609600"/>
            <a:r>
              <a:rPr lang="en-US" altLang="en-US"/>
              <a:t>Human produced - enhanced or formed due to human actions (minor amounts compared to natural) </a:t>
            </a:r>
          </a:p>
          <a:p>
            <a:pPr marL="609600" indent="-609600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/>
              <a:t>Where are the Sources of Radioactivity?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altLang="en-US" sz="2400">
                <a:solidFill>
                  <a:schemeClr val="bg2"/>
                </a:solidFill>
              </a:rPr>
              <a:t>Naturally Occurring Sources:</a:t>
            </a:r>
          </a:p>
          <a:p>
            <a:pPr lvl="1"/>
            <a:r>
              <a:rPr lang="en-US" altLang="en-US" sz="2400">
                <a:solidFill>
                  <a:schemeClr val="bg2"/>
                </a:solidFill>
              </a:rPr>
              <a:t>Radon from the decay of Uranium and Thorium</a:t>
            </a:r>
          </a:p>
          <a:p>
            <a:pPr lvl="1"/>
            <a:r>
              <a:rPr lang="en-US" altLang="en-US" sz="2400">
                <a:solidFill>
                  <a:schemeClr val="bg2"/>
                </a:solidFill>
              </a:rPr>
              <a:t>Potassium -40 – found in minerals and in plants</a:t>
            </a:r>
          </a:p>
          <a:p>
            <a:pPr lvl="1"/>
            <a:r>
              <a:rPr lang="en-US" altLang="en-US" sz="2400">
                <a:solidFill>
                  <a:schemeClr val="bg2"/>
                </a:solidFill>
              </a:rPr>
              <a:t>Carbon 14 – Found in Plants and Animal tissue</a:t>
            </a:r>
          </a:p>
          <a:p>
            <a:r>
              <a:rPr lang="en-US" altLang="en-US" sz="2400">
                <a:solidFill>
                  <a:schemeClr val="bg2"/>
                </a:solidFill>
              </a:rPr>
              <a:t>Manmade Sources:</a:t>
            </a:r>
          </a:p>
          <a:p>
            <a:pPr lvl="1"/>
            <a:r>
              <a:rPr lang="en-US" altLang="en-US" sz="2400">
                <a:solidFill>
                  <a:schemeClr val="bg2"/>
                </a:solidFill>
              </a:rPr>
              <a:t>Medical use of Radioactive Isotopes</a:t>
            </a:r>
          </a:p>
          <a:p>
            <a:pPr lvl="1"/>
            <a:r>
              <a:rPr lang="en-US" altLang="en-US" sz="2400">
                <a:solidFill>
                  <a:schemeClr val="bg2"/>
                </a:solidFill>
              </a:rPr>
              <a:t>Certain Consumer products –(eg Smoke detectors)</a:t>
            </a:r>
          </a:p>
          <a:p>
            <a:pPr lvl="1"/>
            <a:r>
              <a:rPr lang="en-US" altLang="en-US" sz="2400">
                <a:solidFill>
                  <a:schemeClr val="bg2"/>
                </a:solidFill>
              </a:rPr>
              <a:t>Fallout from nuclear testing</a:t>
            </a:r>
          </a:p>
          <a:p>
            <a:pPr lvl="1"/>
            <a:r>
              <a:rPr lang="en-US" altLang="en-US" sz="2400">
                <a:solidFill>
                  <a:schemeClr val="bg2"/>
                </a:solidFill>
              </a:rPr>
              <a:t>Emissions from Nuclear Power plants</a:t>
            </a:r>
          </a:p>
          <a:p>
            <a:pPr lvl="1"/>
            <a:endParaRPr lang="en-US" altLang="en-US" sz="2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/>
              <a:t>Radioactivity – Is it a Health Problem?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The Alpha, Beta and Gamma particles </a:t>
            </a:r>
            <a:r>
              <a:rPr lang="en-US" altLang="en-US" sz="2800" b="1">
                <a:solidFill>
                  <a:schemeClr val="hlink"/>
                </a:solidFill>
              </a:rPr>
              <a:t>all add energy</a:t>
            </a:r>
            <a:r>
              <a:rPr lang="en-US" altLang="en-US" sz="2800"/>
              <a:t> to the body’s tissues. The effect is called  the </a:t>
            </a:r>
            <a:r>
              <a:rPr lang="en-US" altLang="en-US" sz="2800" b="1">
                <a:solidFill>
                  <a:schemeClr val="hlink"/>
                </a:solidFill>
              </a:rPr>
              <a:t>Ionizing Energy.  </a:t>
            </a:r>
            <a:r>
              <a:rPr lang="en-US" altLang="en-US" sz="2800"/>
              <a:t>It can</a:t>
            </a:r>
            <a:r>
              <a:rPr lang="en-US" altLang="en-US" sz="2800" b="1">
                <a:solidFill>
                  <a:schemeClr val="hlink"/>
                </a:solidFill>
              </a:rPr>
              <a:t> alter DNA.</a:t>
            </a:r>
          </a:p>
          <a:p>
            <a:r>
              <a:rPr lang="en-US" altLang="en-US" sz="2800"/>
              <a:t>Even though Alpha particles are not very penetrative if the decaying atom is already in the body (inhalation, ingestion) they can cause trouble.</a:t>
            </a:r>
          </a:p>
          <a:p>
            <a:r>
              <a:rPr lang="en-US" altLang="en-US" sz="2800"/>
              <a:t>The </a:t>
            </a:r>
            <a:r>
              <a:rPr lang="en-US" altLang="en-US" sz="2800" b="1">
                <a:solidFill>
                  <a:schemeClr val="hlink"/>
                </a:solidFill>
              </a:rPr>
              <a:t>Time, Distance and Shielding</a:t>
            </a:r>
            <a:r>
              <a:rPr lang="en-US" altLang="en-US" sz="2800"/>
              <a:t> principle</a:t>
            </a:r>
          </a:p>
          <a:p>
            <a:endParaRPr lang="en-US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296863"/>
            <a:ext cx="8080375" cy="1143000"/>
          </a:xfrm>
        </p:spPr>
        <p:txBody>
          <a:bodyPr/>
          <a:lstStyle/>
          <a:p>
            <a:r>
              <a:rPr lang="en-US" altLang="en-US" sz="4000"/>
              <a:t>Radiation Exposure to Americans</a:t>
            </a:r>
          </a:p>
        </p:txBody>
      </p:sp>
      <p:pic>
        <p:nvPicPr>
          <p:cNvPr id="33796" name="Picture 4" descr="RadDo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643063"/>
            <a:ext cx="6913563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Summary/Questions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r>
              <a:rPr lang="en-US" altLang="en-US" sz="2400"/>
              <a:t>Name three of the science pioneers in the study of Radioactivity.?</a:t>
            </a:r>
          </a:p>
          <a:p>
            <a:r>
              <a:rPr lang="en-US" altLang="en-US" sz="2400"/>
              <a:t>Why does a nucleus decay?</a:t>
            </a:r>
          </a:p>
          <a:p>
            <a:r>
              <a:rPr lang="en-US" altLang="en-US" sz="2400"/>
              <a:t>Order these emissions from least to greatest penetrability: Gamma, Alpha, Beta.</a:t>
            </a:r>
          </a:p>
          <a:p>
            <a:r>
              <a:rPr lang="en-US" altLang="en-US" sz="2400"/>
              <a:t>What is the greatest source of exposure to radioactivity in our everyday lives?</a:t>
            </a:r>
          </a:p>
          <a:p>
            <a:r>
              <a:rPr lang="en-US" altLang="en-US" sz="2400"/>
              <a:t>If I tell you that that the half-life of Fellmanium-250 is 10 days, how much would be left after 30 days if I started with 1600 atoms?</a:t>
            </a:r>
          </a:p>
          <a:p>
            <a:endParaRPr lang="en-US" altLang="en-US" sz="2400"/>
          </a:p>
        </p:txBody>
      </p:sp>
    </p:spTree>
  </p:cSld>
  <p:clrMapOvr>
    <a:masterClrMapping/>
  </p:clrMapOvr>
  <p:transition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to Get More Information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http://www.physics.isu.edu/radinf/natural.htm</a:t>
            </a:r>
          </a:p>
          <a:p>
            <a:r>
              <a:rPr lang="en-US" altLang="en-US"/>
              <a:t>EPA (Environmental Protection Agency)</a:t>
            </a:r>
          </a:p>
          <a:p>
            <a:r>
              <a:rPr lang="en-US" altLang="en-US"/>
              <a:t>Dept of Energy</a:t>
            </a:r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Definition of Radioactivity and emissions</a:t>
            </a:r>
          </a:p>
          <a:p>
            <a:r>
              <a:rPr lang="en-US" altLang="en-US"/>
              <a:t>Discussion of the three most important types of emissions</a:t>
            </a:r>
          </a:p>
          <a:p>
            <a:r>
              <a:rPr lang="en-US" altLang="en-US"/>
              <a:t>What do we mean by half-life?</a:t>
            </a:r>
          </a:p>
          <a:p>
            <a:r>
              <a:rPr lang="en-US" altLang="en-US"/>
              <a:t>Where is Radioactivity encountered?</a:t>
            </a:r>
          </a:p>
          <a:p>
            <a:r>
              <a:rPr lang="en-US" altLang="en-US"/>
              <a:t>Is Radioactivity dangerous?</a:t>
            </a:r>
          </a:p>
        </p:txBody>
      </p:sp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Expectations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SWBAT state what radioactivity is, where these rays come from, what each ray is made of and state why they are dangerous.</a:t>
            </a:r>
          </a:p>
          <a:p>
            <a:r>
              <a:rPr lang="en-US" altLang="en-US" sz="2800"/>
              <a:t>SWBAT identify 4 pioneer scientists who made important contributions to understanding radioactivity</a:t>
            </a:r>
          </a:p>
          <a:p>
            <a:r>
              <a:rPr lang="en-US" altLang="en-US" sz="2800"/>
              <a:t>SWABT to explain the meaning of “half-life”.</a:t>
            </a:r>
          </a:p>
          <a:p>
            <a:r>
              <a:rPr lang="en-US" altLang="en-US" sz="2800"/>
              <a:t>Student will be asked to find any sources of Radioactivity in his/her environment</a:t>
            </a:r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60350"/>
            <a:ext cx="8080375" cy="1143000"/>
          </a:xfrm>
        </p:spPr>
        <p:txBody>
          <a:bodyPr/>
          <a:lstStyle/>
          <a:p>
            <a:pPr algn="ctr"/>
            <a:r>
              <a:rPr lang="en-US" altLang="en-US"/>
              <a:t>Early Pioneers in Radioactivity</a:t>
            </a:r>
          </a:p>
        </p:txBody>
      </p:sp>
      <p:pic>
        <p:nvPicPr>
          <p:cNvPr id="27654" name="Picture 6" descr="rut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577975"/>
            <a:ext cx="2447925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 descr="ront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520825"/>
            <a:ext cx="2020887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curi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3968750"/>
            <a:ext cx="2224087" cy="243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7" name="Picture 9" descr="becquer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213" y="4076700"/>
            <a:ext cx="19685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127875" y="1808163"/>
            <a:ext cx="1765300" cy="114458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</a:rPr>
              <a:t>Roentgen: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</a:rPr>
              <a:t>Discoverer of X-rays 1895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4967288" y="4581525"/>
            <a:ext cx="1765300" cy="14192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</a:rPr>
              <a:t>Becquerel: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</a:rPr>
              <a:t>Discoverer of Radioactivity 1896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287338" y="4437063"/>
            <a:ext cx="1909762" cy="169386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</a:rPr>
              <a:t>The Curies: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</a:rPr>
              <a:t>Discoverers of Radium and Polonium 1900-1908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79388" y="1736725"/>
            <a:ext cx="1836737" cy="14192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</a:rPr>
              <a:t>Rutherford: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</a:rPr>
              <a:t>Discoverer Alpha and Beta rays 1897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/>
              <a:t>What do we mean by Radioactivity?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042988" y="2019300"/>
            <a:ext cx="7021512" cy="4110038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en-US" b="1">
                <a:solidFill>
                  <a:schemeClr val="bg2"/>
                </a:solidFill>
              </a:rPr>
              <a:t>Radioactive decay</a:t>
            </a:r>
            <a:r>
              <a:rPr kumimoji="1" lang="en-US" altLang="en-US">
                <a:solidFill>
                  <a:schemeClr val="bg2"/>
                </a:solidFill>
              </a:rPr>
              <a:t> is the process in which an unstable </a:t>
            </a:r>
            <a:r>
              <a:rPr kumimoji="1" lang="en-US" altLang="en-US" b="1" i="1">
                <a:solidFill>
                  <a:schemeClr val="hlink"/>
                </a:solidFill>
              </a:rPr>
              <a:t>atomic nucleus</a:t>
            </a:r>
            <a:r>
              <a:rPr kumimoji="1" lang="en-US" altLang="en-US">
                <a:solidFill>
                  <a:schemeClr val="bg2"/>
                </a:solidFill>
              </a:rPr>
              <a:t> loses energy by </a:t>
            </a:r>
            <a:r>
              <a:rPr kumimoji="1" lang="en-US" altLang="en-US" b="1" i="1">
                <a:solidFill>
                  <a:schemeClr val="hlink"/>
                </a:solidFill>
              </a:rPr>
              <a:t>emitting radiation</a:t>
            </a:r>
            <a:r>
              <a:rPr kumimoji="1" lang="en-US" altLang="en-US">
                <a:solidFill>
                  <a:schemeClr val="bg2"/>
                </a:solidFill>
              </a:rPr>
              <a:t> in the form of </a:t>
            </a:r>
            <a:r>
              <a:rPr kumimoji="1" lang="en-US" altLang="en-US" b="1" i="1">
                <a:solidFill>
                  <a:schemeClr val="hlink"/>
                </a:solidFill>
              </a:rPr>
              <a:t>particles or electromagnetic waves</a:t>
            </a:r>
            <a:r>
              <a:rPr kumimoji="1" lang="en-US" altLang="en-US" b="1">
                <a:solidFill>
                  <a:schemeClr val="bg2"/>
                </a:solidFill>
              </a:rPr>
              <a:t>.</a:t>
            </a:r>
          </a:p>
          <a:p>
            <a:endParaRPr kumimoji="1" lang="en-US" altLang="en-US" b="1">
              <a:solidFill>
                <a:schemeClr val="bg2"/>
              </a:solidFill>
            </a:endParaRPr>
          </a:p>
          <a:p>
            <a:r>
              <a:rPr kumimoji="1" lang="en-US" altLang="en-US">
                <a:solidFill>
                  <a:schemeClr val="bg2"/>
                </a:solidFill>
              </a:rPr>
              <a:t>There are numerous types of radioactive decay.  The general idea:</a:t>
            </a:r>
          </a:p>
          <a:p>
            <a:endParaRPr kumimoji="1" lang="en-US" altLang="en-US">
              <a:solidFill>
                <a:schemeClr val="bg2"/>
              </a:solidFill>
            </a:endParaRPr>
          </a:p>
          <a:p>
            <a:pPr algn="ctr"/>
            <a:r>
              <a:rPr kumimoji="1" lang="en-US" altLang="en-US" sz="3200" b="1">
                <a:solidFill>
                  <a:schemeClr val="hlink"/>
                </a:solidFill>
              </a:rPr>
              <a:t>An unstable nucleus releases energy to become more stable</a:t>
            </a:r>
          </a:p>
          <a:p>
            <a:endParaRPr lang="en-US" altLang="en-US" sz="32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/>
              <a:t>Some Key Definitions Before We Move 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Z = The Atomic Number.  It’s the Number of Protons in the nucleus of an Atom.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Nucleus:  It’s where the Protons and Neutrons are located in an Atom.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Protons: Positively Charged Particles in the Nucleus of the atom. Mass = (approx) 1 AMU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Neutrons: Neutrally charged particles in the nucleus of an atom Mass = (approx) 1 AMU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Mass Number of an atom: Number of Protons + Number of Neutrons in the nucleus of an atom.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3375"/>
            <a:ext cx="8080375" cy="1143000"/>
          </a:xfrm>
        </p:spPr>
        <p:txBody>
          <a:bodyPr/>
          <a:lstStyle/>
          <a:p>
            <a:pPr algn="ctr"/>
            <a:r>
              <a:rPr lang="en-US" altLang="en-US"/>
              <a:t>The Nuclear Stability Belt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295400" y="1628775"/>
            <a:ext cx="6516688" cy="4429125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pic>
        <p:nvPicPr>
          <p:cNvPr id="30726" name="Picture 6" descr="Band of stabi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5" y="2241550"/>
            <a:ext cx="5076825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Kinds of Radioactivity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806450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033588" y="5661025"/>
            <a:ext cx="5076825" cy="822325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chemeClr val="bg2"/>
                </a:solidFill>
              </a:rPr>
              <a:t>The three main decays are Alpha, Beta and Gamma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Science Park HS -- Honors Chemistry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/>
              <a:t>Three Common Types of Radioactive Emissions</a:t>
            </a:r>
          </a:p>
        </p:txBody>
      </p:sp>
      <p:pic>
        <p:nvPicPr>
          <p:cNvPr id="28676" name="Picture 4" descr="alpha_dec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952625"/>
            <a:ext cx="3887788" cy="203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 descr="tritium_dec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952625"/>
            <a:ext cx="3995737" cy="206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Picture 6" descr="gamma_dec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4221163"/>
            <a:ext cx="4837112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655763" y="2097088"/>
            <a:ext cx="1331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724525" y="353695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chemeClr val="bg2"/>
                </a:solidFill>
              </a:rPr>
              <a:t>Beta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3635375" y="5768975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chemeClr val="bg2"/>
                </a:solidFill>
              </a:rPr>
              <a:t>Gamma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417</TotalTime>
  <Words>779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Training</vt:lpstr>
      <vt:lpstr>The ABC's (or Alpha, Beta, Gamma) of Radioactivity</vt:lpstr>
      <vt:lpstr>Agenda</vt:lpstr>
      <vt:lpstr>Expectations</vt:lpstr>
      <vt:lpstr>Early Pioneers in Radioactivity</vt:lpstr>
      <vt:lpstr>What do we mean by Radioactivity?</vt:lpstr>
      <vt:lpstr>Some Key Definitions Before We Move on</vt:lpstr>
      <vt:lpstr>The Nuclear Stability Belt</vt:lpstr>
      <vt:lpstr>Kinds of Radioactivity</vt:lpstr>
      <vt:lpstr>Three Common Types of Radioactive Emissions</vt:lpstr>
      <vt:lpstr>Three Common Types of Radioactive  Emissions - Penetrability</vt:lpstr>
      <vt:lpstr>Another Contribution from Rutherford:  Half-life of Radioactive Atoms</vt:lpstr>
      <vt:lpstr>Sources of Radioactivity</vt:lpstr>
      <vt:lpstr>Where are the Sources of Radioactivity?</vt:lpstr>
      <vt:lpstr>Radioactivity – Is it a Health Problem?</vt:lpstr>
      <vt:lpstr>Radiation Exposure to Americans</vt:lpstr>
      <vt:lpstr>Summary/Questions</vt:lpstr>
      <vt:lpstr>Where to Get 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Dewey</dc:creator>
  <cp:lastModifiedBy>Ian Dewey</cp:lastModifiedBy>
  <cp:revision>20</cp:revision>
  <cp:lastPrinted>1601-01-01T00:00:00Z</cp:lastPrinted>
  <dcterms:created xsi:type="dcterms:W3CDTF">1601-01-01T00:00:00Z</dcterms:created>
  <dcterms:modified xsi:type="dcterms:W3CDTF">2020-09-24T09:59:46Z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