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7" r:id="rId11"/>
    <p:sldId id="265" r:id="rId12"/>
    <p:sldId id="264"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933C-A2F5-8899-7611-417C21916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90BCDB4-96AD-2FB8-463A-357697E6A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C279CFC-0608-5B4C-E655-80EEF4C03F4A}"/>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5" name="Footer Placeholder 4">
            <a:extLst>
              <a:ext uri="{FF2B5EF4-FFF2-40B4-BE49-F238E27FC236}">
                <a16:creationId xmlns:a16="http://schemas.microsoft.com/office/drawing/2014/main" id="{408DC73D-3CE3-92C6-2F78-E7C1D815134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B65C83-6C61-4A77-0276-7FD79FCFD8FC}"/>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161780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A3FD-1BC5-73BD-B672-0BAC13CFE51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21C308-F936-FC68-F507-1A7043245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10F1C1-B029-226E-9886-720EB92A751B}"/>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5" name="Footer Placeholder 4">
            <a:extLst>
              <a:ext uri="{FF2B5EF4-FFF2-40B4-BE49-F238E27FC236}">
                <a16:creationId xmlns:a16="http://schemas.microsoft.com/office/drawing/2014/main" id="{81A2A1AD-DEC2-2FAB-497E-6F16390825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74AE786-875F-57AB-F46D-B270FA761A3F}"/>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116759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BB8D05-6A7F-096C-E0CA-7944E67BF3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5F2A98D-F1E4-6CA4-B7E0-49C133CAA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848904-21EE-A4E2-B107-C12FDD0A1C57}"/>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5" name="Footer Placeholder 4">
            <a:extLst>
              <a:ext uri="{FF2B5EF4-FFF2-40B4-BE49-F238E27FC236}">
                <a16:creationId xmlns:a16="http://schemas.microsoft.com/office/drawing/2014/main" id="{7EEFBA2E-B3B8-FEA1-8DC4-5452F35A31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1BE3E6-AB2B-864A-9BB7-BABC86034AA0}"/>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382775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7E8A-ADAC-5A4E-B943-FB1BA54F5C78}"/>
              </a:ext>
            </a:extLst>
          </p:cNvPr>
          <p:cNvSpPr>
            <a:spLocks noGrp="1"/>
          </p:cNvSpPr>
          <p:nvPr>
            <p:ph type="title"/>
          </p:nvPr>
        </p:nvSpPr>
        <p:spPr/>
        <p:txBody>
          <a:bodyPr/>
          <a:lstStyle>
            <a:lvl1pPr>
              <a:defRPr b="1"/>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9B3B814E-A350-7D2D-148F-664D0CB8A4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BD754A-D58E-C8A3-3A75-BFBF4310F7C8}"/>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5" name="Footer Placeholder 4">
            <a:extLst>
              <a:ext uri="{FF2B5EF4-FFF2-40B4-BE49-F238E27FC236}">
                <a16:creationId xmlns:a16="http://schemas.microsoft.com/office/drawing/2014/main" id="{452786AF-621B-FC86-1997-38B91B85A3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7760C1-351D-ED68-CCFC-E2C614675945}"/>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3130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0A6F-4860-CE02-F973-F21C1765C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78B742B-0EC9-6222-429A-083BBF7B2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69931-04C5-2EC4-BB46-2C3D1EAAA288}"/>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5" name="Footer Placeholder 4">
            <a:extLst>
              <a:ext uri="{FF2B5EF4-FFF2-40B4-BE49-F238E27FC236}">
                <a16:creationId xmlns:a16="http://schemas.microsoft.com/office/drawing/2014/main" id="{B31A5011-4589-9DA7-FEBC-2BBD8C1B91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BE7001-788E-18B9-D760-5E729F4DE6F1}"/>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207252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85DB-349B-407C-8C00-C0E1632A626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B35E110-C9C0-05C1-319D-5C6405D2C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8439EE6-9C55-A231-AF01-263E58F6C2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5420F9C-260F-2A95-6013-510B8D1C2D5E}"/>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6" name="Footer Placeholder 5">
            <a:extLst>
              <a:ext uri="{FF2B5EF4-FFF2-40B4-BE49-F238E27FC236}">
                <a16:creationId xmlns:a16="http://schemas.microsoft.com/office/drawing/2014/main" id="{166163BD-59CD-0438-0D2F-AE6886F00D6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3393CD-8520-3210-4F6C-A4FDBC3D2BA5}"/>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404099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6883-AE8D-73FD-C9EF-94FF5901051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722E63-6449-5FD3-526A-73F6A4430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B8C93-AEE1-9AC6-C473-BBBEB5002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7D7690-01AD-8FE8-8FB3-E2967234B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AAACE-FAF7-47C1-5AF3-ED4A03091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85A91F0-47ED-6E45-C12B-51897730FA59}"/>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8" name="Footer Placeholder 7">
            <a:extLst>
              <a:ext uri="{FF2B5EF4-FFF2-40B4-BE49-F238E27FC236}">
                <a16:creationId xmlns:a16="http://schemas.microsoft.com/office/drawing/2014/main" id="{55085B25-9D62-3312-47BF-2DC1E79DF6A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F7BDEBC-3562-F305-FD85-8065BFD9FDA3}"/>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184096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8F19-8CB8-EF9A-D1A6-7F8C9963F4E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A348E9-67AB-CA58-08AE-A4AAC326D79D}"/>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4" name="Footer Placeholder 3">
            <a:extLst>
              <a:ext uri="{FF2B5EF4-FFF2-40B4-BE49-F238E27FC236}">
                <a16:creationId xmlns:a16="http://schemas.microsoft.com/office/drawing/2014/main" id="{88F83677-3BA8-C73C-70D4-71F240B92CA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8C6C854-C98B-76C9-3067-C71481FC3264}"/>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348859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1E1CB-DF16-6E2E-6AEE-2B3BD5C3202E}"/>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3" name="Footer Placeholder 2">
            <a:extLst>
              <a:ext uri="{FF2B5EF4-FFF2-40B4-BE49-F238E27FC236}">
                <a16:creationId xmlns:a16="http://schemas.microsoft.com/office/drawing/2014/main" id="{3A756CA0-3BB4-D142-42A5-3C6E38072A7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7EC67F9-0262-12DE-AEA1-530CCF1BD61E}"/>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108533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07C-24D9-D486-9EBA-E07E0B3A2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381C306-E00E-8106-C685-9A21444C0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40B8739-9705-92DE-C8C8-8CB99DB69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D494F-66F5-B609-81E9-664835F79CBA}"/>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6" name="Footer Placeholder 5">
            <a:extLst>
              <a:ext uri="{FF2B5EF4-FFF2-40B4-BE49-F238E27FC236}">
                <a16:creationId xmlns:a16="http://schemas.microsoft.com/office/drawing/2014/main" id="{A4561243-9C80-767A-FA3D-C1A9A7D3DDB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4EA693-BF39-F3E5-3A28-16681620FCB4}"/>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42051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F9C6-BAC1-B8C9-C869-D394A953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2B1CB42-FEDB-A7F2-D5CF-F7CFFCC24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7E37D15-D723-81A2-E1C8-A25F8BA50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37602-3E12-D878-26E3-C5DB33E778F1}"/>
              </a:ext>
            </a:extLst>
          </p:cNvPr>
          <p:cNvSpPr>
            <a:spLocks noGrp="1"/>
          </p:cNvSpPr>
          <p:nvPr>
            <p:ph type="dt" sz="half" idx="10"/>
          </p:nvPr>
        </p:nvSpPr>
        <p:spPr/>
        <p:txBody>
          <a:bodyPr/>
          <a:lstStyle/>
          <a:p>
            <a:fld id="{85EB1934-3F72-4224-BB5A-46B17B76F419}" type="datetimeFigureOut">
              <a:rPr lang="en-AU" smtClean="0"/>
              <a:t>29/01/2023</a:t>
            </a:fld>
            <a:endParaRPr lang="en-AU"/>
          </a:p>
        </p:txBody>
      </p:sp>
      <p:sp>
        <p:nvSpPr>
          <p:cNvPr id="6" name="Footer Placeholder 5">
            <a:extLst>
              <a:ext uri="{FF2B5EF4-FFF2-40B4-BE49-F238E27FC236}">
                <a16:creationId xmlns:a16="http://schemas.microsoft.com/office/drawing/2014/main" id="{874B00B4-4A6F-6B09-53A8-1215D36A7E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97A1521-50B8-B660-2D41-D7C6A5FAEACD}"/>
              </a:ext>
            </a:extLst>
          </p:cNvPr>
          <p:cNvSpPr>
            <a:spLocks noGrp="1"/>
          </p:cNvSpPr>
          <p:nvPr>
            <p:ph type="sldNum" sz="quarter" idx="12"/>
          </p:nvPr>
        </p:nvSpPr>
        <p:spPr/>
        <p:txBody>
          <a:bodyPr/>
          <a:lstStyle/>
          <a:p>
            <a:fld id="{323C3B48-62FC-40D1-879C-EA6B88492750}" type="slidenum">
              <a:rPr lang="en-AU" smtClean="0"/>
              <a:t>‹#›</a:t>
            </a:fld>
            <a:endParaRPr lang="en-AU"/>
          </a:p>
        </p:txBody>
      </p:sp>
    </p:spTree>
    <p:extLst>
      <p:ext uri="{BB962C8B-B14F-4D97-AF65-F5344CB8AC3E}">
        <p14:creationId xmlns:p14="http://schemas.microsoft.com/office/powerpoint/2010/main" val="147265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93BC6-0403-2CFE-8FBD-02477B6640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B7BD0D4-F39C-4B26-E536-0E237A16E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BD167C-EE5B-B70C-1A45-84AC3A7A0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B1934-3F72-4224-BB5A-46B17B76F419}" type="datetimeFigureOut">
              <a:rPr lang="en-AU" smtClean="0"/>
              <a:t>29/01/2023</a:t>
            </a:fld>
            <a:endParaRPr lang="en-AU"/>
          </a:p>
        </p:txBody>
      </p:sp>
      <p:sp>
        <p:nvSpPr>
          <p:cNvPr id="5" name="Footer Placeholder 4">
            <a:extLst>
              <a:ext uri="{FF2B5EF4-FFF2-40B4-BE49-F238E27FC236}">
                <a16:creationId xmlns:a16="http://schemas.microsoft.com/office/drawing/2014/main" id="{A5295E7F-6A79-FDBA-8639-1D0E21D2A5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6C613F1-92D3-CC30-43A4-BD554DBB9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C3B48-62FC-40D1-879C-EA6B88492750}" type="slidenum">
              <a:rPr lang="en-AU" smtClean="0"/>
              <a:t>‹#›</a:t>
            </a:fld>
            <a:endParaRPr lang="en-AU"/>
          </a:p>
        </p:txBody>
      </p:sp>
    </p:spTree>
    <p:extLst>
      <p:ext uri="{BB962C8B-B14F-4D97-AF65-F5344CB8AC3E}">
        <p14:creationId xmlns:p14="http://schemas.microsoft.com/office/powerpoint/2010/main" val="4073986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34BE-DCE0-5E3F-615E-FBF7C1843576}"/>
              </a:ext>
            </a:extLst>
          </p:cNvPr>
          <p:cNvSpPr>
            <a:spLocks noGrp="1"/>
          </p:cNvSpPr>
          <p:nvPr>
            <p:ph type="ctrTitle"/>
          </p:nvPr>
        </p:nvSpPr>
        <p:spPr/>
        <p:txBody>
          <a:bodyPr/>
          <a:lstStyle/>
          <a:p>
            <a:r>
              <a:rPr lang="en-AU" dirty="0"/>
              <a:t>Stage 1 Physics</a:t>
            </a:r>
          </a:p>
        </p:txBody>
      </p:sp>
      <p:sp>
        <p:nvSpPr>
          <p:cNvPr id="3" name="Subtitle 2">
            <a:extLst>
              <a:ext uri="{FF2B5EF4-FFF2-40B4-BE49-F238E27FC236}">
                <a16:creationId xmlns:a16="http://schemas.microsoft.com/office/drawing/2014/main" id="{E2030FA5-33D7-A3D7-2BF8-AC971AD4A1DD}"/>
              </a:ext>
            </a:extLst>
          </p:cNvPr>
          <p:cNvSpPr>
            <a:spLocks noGrp="1"/>
          </p:cNvSpPr>
          <p:nvPr>
            <p:ph type="subTitle" idx="1"/>
          </p:nvPr>
        </p:nvSpPr>
        <p:spPr/>
        <p:txBody>
          <a:bodyPr/>
          <a:lstStyle/>
          <a:p>
            <a:r>
              <a:rPr lang="en-AU" dirty="0"/>
              <a:t>Semester 1 Introduction</a:t>
            </a:r>
          </a:p>
        </p:txBody>
      </p:sp>
    </p:spTree>
    <p:extLst>
      <p:ext uri="{BB962C8B-B14F-4D97-AF65-F5344CB8AC3E}">
        <p14:creationId xmlns:p14="http://schemas.microsoft.com/office/powerpoint/2010/main" val="241722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C705-7043-6D54-02ED-657BBEADA266}"/>
              </a:ext>
            </a:extLst>
          </p:cNvPr>
          <p:cNvSpPr>
            <a:spLocks noGrp="1"/>
          </p:cNvSpPr>
          <p:nvPr>
            <p:ph type="title"/>
          </p:nvPr>
        </p:nvSpPr>
        <p:spPr/>
        <p:txBody>
          <a:bodyPr/>
          <a:lstStyle/>
          <a:p>
            <a:r>
              <a:rPr lang="en-AU" dirty="0"/>
              <a:t>Where is the rest of the mass?</a:t>
            </a:r>
          </a:p>
        </p:txBody>
      </p:sp>
      <p:sp>
        <p:nvSpPr>
          <p:cNvPr id="3" name="Content Placeholder 2">
            <a:extLst>
              <a:ext uri="{FF2B5EF4-FFF2-40B4-BE49-F238E27FC236}">
                <a16:creationId xmlns:a16="http://schemas.microsoft.com/office/drawing/2014/main" id="{8C6070A3-49A8-C200-1647-F921948159A3}"/>
              </a:ext>
            </a:extLst>
          </p:cNvPr>
          <p:cNvSpPr>
            <a:spLocks noGrp="1"/>
          </p:cNvSpPr>
          <p:nvPr>
            <p:ph idx="1"/>
          </p:nvPr>
        </p:nvSpPr>
        <p:spPr>
          <a:xfrm>
            <a:off x="838200" y="1825625"/>
            <a:ext cx="7745083" cy="4351338"/>
          </a:xfrm>
        </p:spPr>
        <p:txBody>
          <a:bodyPr/>
          <a:lstStyle/>
          <a:p>
            <a:pPr marL="0" indent="0">
              <a:buNone/>
            </a:pPr>
            <a:r>
              <a:rPr lang="en-AU" dirty="0"/>
              <a:t>It is found in the energy of the proton or neutron</a:t>
            </a:r>
          </a:p>
          <a:p>
            <a:pPr marL="0" indent="0">
              <a:buNone/>
            </a:pPr>
            <a:endParaRPr lang="en-AU" dirty="0"/>
          </a:p>
          <a:p>
            <a:pPr marL="0" indent="0">
              <a:buNone/>
            </a:pPr>
            <a:r>
              <a:rPr lang="en-AU" dirty="0"/>
              <a:t>You will have to wait for later in the year, but in brief</a:t>
            </a:r>
          </a:p>
          <a:p>
            <a:pPr marL="0" indent="0">
              <a:buNone/>
            </a:pPr>
            <a:r>
              <a:rPr lang="en-AU" dirty="0"/>
              <a:t>Everything at the atomic level has the “zoomies” </a:t>
            </a:r>
          </a:p>
          <a:p>
            <a:pPr marL="0" indent="0">
              <a:buNone/>
            </a:pPr>
            <a:r>
              <a:rPr lang="en-AU" dirty="0"/>
              <a:t>But you will have noticed that you and everything around you is not exploding as it “zooms” apart.</a:t>
            </a:r>
          </a:p>
          <a:p>
            <a:pPr marL="0" indent="0">
              <a:buNone/>
            </a:pPr>
            <a:r>
              <a:rPr lang="en-AU" dirty="0"/>
              <a:t>The energy in the atomic particles is holding everything together</a:t>
            </a:r>
          </a:p>
        </p:txBody>
      </p:sp>
      <p:pic>
        <p:nvPicPr>
          <p:cNvPr id="5" name="Picture 4">
            <a:extLst>
              <a:ext uri="{FF2B5EF4-FFF2-40B4-BE49-F238E27FC236}">
                <a16:creationId xmlns:a16="http://schemas.microsoft.com/office/drawing/2014/main" id="{D4094DE0-4860-CC8F-3E08-B1C914E9FED8}"/>
              </a:ext>
            </a:extLst>
          </p:cNvPr>
          <p:cNvPicPr>
            <a:picLocks noChangeAspect="1"/>
          </p:cNvPicPr>
          <p:nvPr/>
        </p:nvPicPr>
        <p:blipFill>
          <a:blip r:embed="rId2"/>
          <a:stretch>
            <a:fillRect/>
          </a:stretch>
        </p:blipFill>
        <p:spPr>
          <a:xfrm>
            <a:off x="8883693" y="1647716"/>
            <a:ext cx="2889760" cy="3562567"/>
          </a:xfrm>
          <a:prstGeom prst="rect">
            <a:avLst/>
          </a:prstGeom>
        </p:spPr>
      </p:pic>
    </p:spTree>
    <p:extLst>
      <p:ext uri="{BB962C8B-B14F-4D97-AF65-F5344CB8AC3E}">
        <p14:creationId xmlns:p14="http://schemas.microsoft.com/office/powerpoint/2010/main" val="294519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7EE8-57C3-3951-CE23-41CB8326DFD3}"/>
              </a:ext>
            </a:extLst>
          </p:cNvPr>
          <p:cNvSpPr>
            <a:spLocks noGrp="1"/>
          </p:cNvSpPr>
          <p:nvPr>
            <p:ph type="title"/>
          </p:nvPr>
        </p:nvSpPr>
        <p:spPr/>
        <p:txBody>
          <a:bodyPr/>
          <a:lstStyle/>
          <a:p>
            <a:r>
              <a:rPr lang="en-AU" dirty="0"/>
              <a:t>What about the electron</a:t>
            </a:r>
          </a:p>
        </p:txBody>
      </p:sp>
      <p:sp>
        <p:nvSpPr>
          <p:cNvPr id="3" name="Content Placeholder 2">
            <a:extLst>
              <a:ext uri="{FF2B5EF4-FFF2-40B4-BE49-F238E27FC236}">
                <a16:creationId xmlns:a16="http://schemas.microsoft.com/office/drawing/2014/main" id="{0C9BA656-DE8A-3DEC-E3FF-BCF5A304B55E}"/>
              </a:ext>
            </a:extLst>
          </p:cNvPr>
          <p:cNvSpPr>
            <a:spLocks noGrp="1"/>
          </p:cNvSpPr>
          <p:nvPr>
            <p:ph idx="1"/>
          </p:nvPr>
        </p:nvSpPr>
        <p:spPr/>
        <p:txBody>
          <a:bodyPr>
            <a:normAutofit fontScale="92500" lnSpcReduction="10000"/>
          </a:bodyPr>
          <a:lstStyle/>
          <a:p>
            <a:r>
              <a:rPr lang="en-AU" dirty="0"/>
              <a:t>Well, we cant find it</a:t>
            </a:r>
          </a:p>
          <a:p>
            <a:endParaRPr lang="en-AU" dirty="0"/>
          </a:p>
          <a:p>
            <a:r>
              <a:rPr lang="en-AU" dirty="0"/>
              <a:t>The more precise our instruments get, the smaller an electron seems to be</a:t>
            </a:r>
          </a:p>
          <a:p>
            <a:endParaRPr lang="en-AU" dirty="0"/>
          </a:p>
          <a:p>
            <a:r>
              <a:rPr lang="en-AU" dirty="0"/>
              <a:t>In the beginning we ‘chucked’ electrons at glass covered with sensitive film and the film flashed or got black spots and everyone was happy.</a:t>
            </a:r>
          </a:p>
          <a:p>
            <a:r>
              <a:rPr lang="en-AU" dirty="0"/>
              <a:t>We then got to the stage that we could measure the momentum in an electron collision and we were happy</a:t>
            </a:r>
          </a:p>
          <a:p>
            <a:r>
              <a:rPr lang="en-AU" dirty="0"/>
              <a:t>But as we ‘sharpen’ our sensors, we can find the energy and the momentum but not </a:t>
            </a:r>
            <a:r>
              <a:rPr lang="en-AU"/>
              <a:t>the “stuff”</a:t>
            </a:r>
            <a:endParaRPr lang="en-AU" dirty="0"/>
          </a:p>
        </p:txBody>
      </p:sp>
    </p:spTree>
    <p:extLst>
      <p:ext uri="{BB962C8B-B14F-4D97-AF65-F5344CB8AC3E}">
        <p14:creationId xmlns:p14="http://schemas.microsoft.com/office/powerpoint/2010/main" val="354486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6080-4226-BD91-CE3B-382BCFEA075C}"/>
              </a:ext>
            </a:extLst>
          </p:cNvPr>
          <p:cNvSpPr>
            <a:spLocks noGrp="1"/>
          </p:cNvSpPr>
          <p:nvPr>
            <p:ph type="title"/>
          </p:nvPr>
        </p:nvSpPr>
        <p:spPr/>
        <p:txBody>
          <a:bodyPr/>
          <a:lstStyle/>
          <a:p>
            <a:r>
              <a:rPr lang="en-AU" dirty="0"/>
              <a:t>Summary</a:t>
            </a:r>
          </a:p>
        </p:txBody>
      </p:sp>
      <p:sp>
        <p:nvSpPr>
          <p:cNvPr id="3" name="Content Placeholder 2">
            <a:extLst>
              <a:ext uri="{FF2B5EF4-FFF2-40B4-BE49-F238E27FC236}">
                <a16:creationId xmlns:a16="http://schemas.microsoft.com/office/drawing/2014/main" id="{1D93A68A-0664-2850-8EA5-224CC05C8088}"/>
              </a:ext>
            </a:extLst>
          </p:cNvPr>
          <p:cNvSpPr>
            <a:spLocks noGrp="1"/>
          </p:cNvSpPr>
          <p:nvPr>
            <p:ph idx="1"/>
          </p:nvPr>
        </p:nvSpPr>
        <p:spPr/>
        <p:txBody>
          <a:bodyPr/>
          <a:lstStyle/>
          <a:p>
            <a:pPr marL="0" indent="0">
              <a:buNone/>
            </a:pPr>
            <a:r>
              <a:rPr lang="en-AU" dirty="0"/>
              <a:t>A very brief, very bad summary</a:t>
            </a:r>
          </a:p>
          <a:p>
            <a:endParaRPr lang="en-AU" dirty="0"/>
          </a:p>
          <a:p>
            <a:r>
              <a:rPr lang="en-AU" dirty="0"/>
              <a:t>The more you bring things together, the lighter they are</a:t>
            </a:r>
          </a:p>
          <a:p>
            <a:endParaRPr lang="en-AU" dirty="0"/>
          </a:p>
          <a:p>
            <a:r>
              <a:rPr lang="en-AU" dirty="0"/>
              <a:t>The more you look into something, the less mass you find and the more energy</a:t>
            </a:r>
          </a:p>
        </p:txBody>
      </p:sp>
    </p:spTree>
    <p:extLst>
      <p:ext uri="{BB962C8B-B14F-4D97-AF65-F5344CB8AC3E}">
        <p14:creationId xmlns:p14="http://schemas.microsoft.com/office/powerpoint/2010/main" val="146041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692-A971-61CA-D9AE-E201664C02B8}"/>
              </a:ext>
            </a:extLst>
          </p:cNvPr>
          <p:cNvSpPr>
            <a:spLocks noGrp="1"/>
          </p:cNvSpPr>
          <p:nvPr>
            <p:ph type="title"/>
          </p:nvPr>
        </p:nvSpPr>
        <p:spPr/>
        <p:txBody>
          <a:bodyPr/>
          <a:lstStyle/>
          <a:p>
            <a:r>
              <a:rPr lang="en-AU" dirty="0"/>
              <a:t>Big stuff</a:t>
            </a:r>
          </a:p>
        </p:txBody>
      </p:sp>
      <p:sp>
        <p:nvSpPr>
          <p:cNvPr id="3" name="Content Placeholder 2">
            <a:extLst>
              <a:ext uri="{FF2B5EF4-FFF2-40B4-BE49-F238E27FC236}">
                <a16:creationId xmlns:a16="http://schemas.microsoft.com/office/drawing/2014/main" id="{88D4F4F7-976B-2E1F-ABD6-82186BA768CA}"/>
              </a:ext>
            </a:extLst>
          </p:cNvPr>
          <p:cNvSpPr>
            <a:spLocks noGrp="1"/>
          </p:cNvSpPr>
          <p:nvPr>
            <p:ph idx="1"/>
          </p:nvPr>
        </p:nvSpPr>
        <p:spPr>
          <a:xfrm>
            <a:off x="838200" y="1825625"/>
            <a:ext cx="7425906" cy="4351338"/>
          </a:xfrm>
        </p:spPr>
        <p:txBody>
          <a:bodyPr>
            <a:normAutofit lnSpcReduction="10000"/>
          </a:bodyPr>
          <a:lstStyle/>
          <a:p>
            <a:r>
              <a:rPr lang="en-AU" dirty="0"/>
              <a:t>Lets not muck around, start with a supermassive star</a:t>
            </a:r>
          </a:p>
          <a:p>
            <a:r>
              <a:rPr lang="en-AU" dirty="0"/>
              <a:t>When it burns out it collapses becoming a Neutron Star which continues to collapse, becoming a Black Hole</a:t>
            </a:r>
          </a:p>
          <a:p>
            <a:r>
              <a:rPr lang="en-AU" dirty="0"/>
              <a:t>The original mass is all contained in a ‘singularity’ in the core (centre). Note; this is a mathematical singularity (mathematically 0 in all dimensions), however, it isn’t/can’t be zero, but there is no way we can know (now) exactly what its structure is</a:t>
            </a:r>
          </a:p>
        </p:txBody>
      </p:sp>
      <p:pic>
        <p:nvPicPr>
          <p:cNvPr id="5" name="Picture 4">
            <a:extLst>
              <a:ext uri="{FF2B5EF4-FFF2-40B4-BE49-F238E27FC236}">
                <a16:creationId xmlns:a16="http://schemas.microsoft.com/office/drawing/2014/main" id="{9D4B2781-FA6C-F8D1-4E77-27BB1D059397}"/>
              </a:ext>
            </a:extLst>
          </p:cNvPr>
          <p:cNvPicPr>
            <a:picLocks noChangeAspect="1"/>
          </p:cNvPicPr>
          <p:nvPr/>
        </p:nvPicPr>
        <p:blipFill>
          <a:blip r:embed="rId2"/>
          <a:stretch>
            <a:fillRect/>
          </a:stretch>
        </p:blipFill>
        <p:spPr>
          <a:xfrm>
            <a:off x="8986589" y="1386438"/>
            <a:ext cx="2671271" cy="2547916"/>
          </a:xfrm>
          <a:prstGeom prst="rect">
            <a:avLst/>
          </a:prstGeom>
        </p:spPr>
      </p:pic>
      <p:sp>
        <p:nvSpPr>
          <p:cNvPr id="6" name="TextBox 5">
            <a:extLst>
              <a:ext uri="{FF2B5EF4-FFF2-40B4-BE49-F238E27FC236}">
                <a16:creationId xmlns:a16="http://schemas.microsoft.com/office/drawing/2014/main" id="{EF73AF50-1B32-2C10-3EB5-7425C74269F4}"/>
              </a:ext>
            </a:extLst>
          </p:cNvPr>
          <p:cNvSpPr txBox="1"/>
          <p:nvPr/>
        </p:nvSpPr>
        <p:spPr>
          <a:xfrm>
            <a:off x="9247517" y="4063042"/>
            <a:ext cx="2363638" cy="523220"/>
          </a:xfrm>
          <a:prstGeom prst="rect">
            <a:avLst/>
          </a:prstGeom>
          <a:noFill/>
        </p:spPr>
        <p:txBody>
          <a:bodyPr wrap="square" rtlCol="0">
            <a:spAutoFit/>
          </a:bodyPr>
          <a:lstStyle/>
          <a:p>
            <a:pPr algn="ctr"/>
            <a:r>
              <a:rPr lang="en-AU" sz="1400" dirty="0"/>
              <a:t>Our sun (not a supermassive star), image courtesy NASA.</a:t>
            </a:r>
          </a:p>
        </p:txBody>
      </p:sp>
    </p:spTree>
    <p:extLst>
      <p:ext uri="{BB962C8B-B14F-4D97-AF65-F5344CB8AC3E}">
        <p14:creationId xmlns:p14="http://schemas.microsoft.com/office/powerpoint/2010/main" val="68552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F3C8-A9DB-86FF-B8A0-CA1838357695}"/>
              </a:ext>
            </a:extLst>
          </p:cNvPr>
          <p:cNvSpPr>
            <a:spLocks noGrp="1"/>
          </p:cNvSpPr>
          <p:nvPr>
            <p:ph type="title"/>
          </p:nvPr>
        </p:nvSpPr>
        <p:spPr/>
        <p:txBody>
          <a:bodyPr/>
          <a:lstStyle/>
          <a:p>
            <a:r>
              <a:rPr lang="en-AU" dirty="0"/>
              <a:t>The Black Hole</a:t>
            </a:r>
          </a:p>
        </p:txBody>
      </p:sp>
      <p:sp>
        <p:nvSpPr>
          <p:cNvPr id="3" name="Content Placeholder 2">
            <a:extLst>
              <a:ext uri="{FF2B5EF4-FFF2-40B4-BE49-F238E27FC236}">
                <a16:creationId xmlns:a16="http://schemas.microsoft.com/office/drawing/2014/main" id="{9CD0BB69-7B58-89EB-FA98-CEF68BCA7DC8}"/>
              </a:ext>
            </a:extLst>
          </p:cNvPr>
          <p:cNvSpPr>
            <a:spLocks noGrp="1"/>
          </p:cNvSpPr>
          <p:nvPr>
            <p:ph idx="1"/>
          </p:nvPr>
        </p:nvSpPr>
        <p:spPr>
          <a:xfrm>
            <a:off x="838201" y="1825625"/>
            <a:ext cx="7305136" cy="4351338"/>
          </a:xfrm>
        </p:spPr>
        <p:txBody>
          <a:bodyPr/>
          <a:lstStyle/>
          <a:p>
            <a:pPr marL="0" indent="0">
              <a:buNone/>
            </a:pPr>
            <a:r>
              <a:rPr lang="en-AU" dirty="0"/>
              <a:t>The core of a black hole is tiny</a:t>
            </a:r>
          </a:p>
          <a:p>
            <a:r>
              <a:rPr lang="en-AU" dirty="0"/>
              <a:t>The ‘size’ that defines its high level influence (the ‘no getting back out zone’), the Schwarzschild Radius is massively bigger than the core, but tiny compared to the original black hole</a:t>
            </a:r>
          </a:p>
          <a:p>
            <a:r>
              <a:rPr lang="en-AU" dirty="0"/>
              <a:t>Its overall influence is enormous</a:t>
            </a:r>
          </a:p>
          <a:p>
            <a:pPr lvl="1"/>
            <a:r>
              <a:rPr lang="en-AU" dirty="0"/>
              <a:t>A Supermassive Black Hole holds the Milky Way together</a:t>
            </a:r>
          </a:p>
        </p:txBody>
      </p:sp>
      <p:pic>
        <p:nvPicPr>
          <p:cNvPr id="4" name="Picture 3">
            <a:extLst>
              <a:ext uri="{FF2B5EF4-FFF2-40B4-BE49-F238E27FC236}">
                <a16:creationId xmlns:a16="http://schemas.microsoft.com/office/drawing/2014/main" id="{25AF793B-1B1E-E8C5-1ABC-6333C522A47D}"/>
              </a:ext>
            </a:extLst>
          </p:cNvPr>
          <p:cNvPicPr>
            <a:picLocks noChangeAspect="1"/>
          </p:cNvPicPr>
          <p:nvPr/>
        </p:nvPicPr>
        <p:blipFill>
          <a:blip r:embed="rId2"/>
          <a:stretch>
            <a:fillRect/>
          </a:stretch>
        </p:blipFill>
        <p:spPr>
          <a:xfrm>
            <a:off x="8281359" y="1354886"/>
            <a:ext cx="3833004" cy="2156065"/>
          </a:xfrm>
          <a:prstGeom prst="rect">
            <a:avLst/>
          </a:prstGeom>
        </p:spPr>
      </p:pic>
      <p:sp>
        <p:nvSpPr>
          <p:cNvPr id="5" name="TextBox 4">
            <a:extLst>
              <a:ext uri="{FF2B5EF4-FFF2-40B4-BE49-F238E27FC236}">
                <a16:creationId xmlns:a16="http://schemas.microsoft.com/office/drawing/2014/main" id="{6253E82E-36FD-6DCD-03EC-1D5074D1635F}"/>
              </a:ext>
            </a:extLst>
          </p:cNvPr>
          <p:cNvSpPr txBox="1"/>
          <p:nvPr/>
        </p:nvSpPr>
        <p:spPr>
          <a:xfrm>
            <a:off x="8479767" y="3645888"/>
            <a:ext cx="3786995" cy="600164"/>
          </a:xfrm>
          <a:prstGeom prst="rect">
            <a:avLst/>
          </a:prstGeom>
          <a:noFill/>
        </p:spPr>
        <p:txBody>
          <a:bodyPr wrap="square" rtlCol="0">
            <a:spAutoFit/>
          </a:bodyPr>
          <a:lstStyle/>
          <a:p>
            <a:r>
              <a:rPr lang="en-AU" sz="1100" dirty="0"/>
              <a:t>An artists impression of a black hole (not a photo). Image courtesy </a:t>
            </a:r>
            <a:r>
              <a:rPr lang="en-AU" sz="1100" b="0" i="0" dirty="0">
                <a:solidFill>
                  <a:srgbClr val="202122"/>
                </a:solidFill>
                <a:effectLst/>
                <a:latin typeface="Arial" panose="020B0604020202020204" pitchFamily="34" charset="0"/>
              </a:rPr>
              <a:t>NASA’s Goddard Space Flight Centre/Jeremy </a:t>
            </a:r>
            <a:r>
              <a:rPr lang="en-AU" sz="1100" b="0" i="0" dirty="0" err="1">
                <a:solidFill>
                  <a:srgbClr val="202122"/>
                </a:solidFill>
                <a:effectLst/>
                <a:latin typeface="Arial" panose="020B0604020202020204" pitchFamily="34" charset="0"/>
              </a:rPr>
              <a:t>Schnittman</a:t>
            </a:r>
            <a:r>
              <a:rPr lang="en-AU" sz="1100" b="0" i="0" dirty="0">
                <a:solidFill>
                  <a:srgbClr val="202122"/>
                </a:solidFill>
                <a:effectLst/>
                <a:latin typeface="Arial" panose="020B0604020202020204" pitchFamily="34" charset="0"/>
              </a:rPr>
              <a:t>, </a:t>
            </a:r>
            <a:r>
              <a:rPr lang="en-AU" sz="1100" b="0" i="0" dirty="0" err="1">
                <a:solidFill>
                  <a:srgbClr val="202122"/>
                </a:solidFill>
                <a:effectLst/>
                <a:latin typeface="Arial" panose="020B0604020202020204" pitchFamily="34" charset="0"/>
              </a:rPr>
              <a:t>cmglee</a:t>
            </a:r>
            <a:endParaRPr lang="en-AU" sz="1100" dirty="0"/>
          </a:p>
        </p:txBody>
      </p:sp>
    </p:spTree>
    <p:extLst>
      <p:ext uri="{BB962C8B-B14F-4D97-AF65-F5344CB8AC3E}">
        <p14:creationId xmlns:p14="http://schemas.microsoft.com/office/powerpoint/2010/main" val="143276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4792-3498-EFC2-615D-FF955E39CE0B}"/>
              </a:ext>
            </a:extLst>
          </p:cNvPr>
          <p:cNvSpPr>
            <a:spLocks noGrp="1"/>
          </p:cNvSpPr>
          <p:nvPr>
            <p:ph type="title"/>
          </p:nvPr>
        </p:nvSpPr>
        <p:spPr/>
        <p:txBody>
          <a:bodyPr/>
          <a:lstStyle/>
          <a:p>
            <a:r>
              <a:rPr lang="en-AU" dirty="0"/>
              <a:t>Final summary</a:t>
            </a:r>
          </a:p>
        </p:txBody>
      </p:sp>
      <p:sp>
        <p:nvSpPr>
          <p:cNvPr id="3" name="Content Placeholder 2">
            <a:extLst>
              <a:ext uri="{FF2B5EF4-FFF2-40B4-BE49-F238E27FC236}">
                <a16:creationId xmlns:a16="http://schemas.microsoft.com/office/drawing/2014/main" id="{5ACB5BE2-A098-B91E-DECE-1B560B17DD3B}"/>
              </a:ext>
            </a:extLst>
          </p:cNvPr>
          <p:cNvSpPr>
            <a:spLocks noGrp="1"/>
          </p:cNvSpPr>
          <p:nvPr>
            <p:ph idx="1"/>
          </p:nvPr>
        </p:nvSpPr>
        <p:spPr/>
        <p:txBody>
          <a:bodyPr/>
          <a:lstStyle/>
          <a:p>
            <a:pPr marL="0" indent="0">
              <a:buNone/>
            </a:pPr>
            <a:r>
              <a:rPr lang="en-AU" dirty="0"/>
              <a:t>Small</a:t>
            </a:r>
          </a:p>
          <a:p>
            <a:r>
              <a:rPr lang="en-AU" dirty="0"/>
              <a:t>Atomic forces (Potential and Kinetic Energy) keep everything together and are most of what we call mass</a:t>
            </a:r>
          </a:p>
          <a:p>
            <a:pPr marL="0" indent="0">
              <a:buNone/>
            </a:pPr>
            <a:r>
              <a:rPr lang="en-AU" dirty="0"/>
              <a:t>Large</a:t>
            </a:r>
          </a:p>
          <a:p>
            <a:r>
              <a:rPr lang="en-AU" dirty="0"/>
              <a:t>Gravitational forces (Potential Energy) keep everything together in a universe that is mainly nothing</a:t>
            </a:r>
          </a:p>
        </p:txBody>
      </p:sp>
    </p:spTree>
    <p:extLst>
      <p:ext uri="{BB962C8B-B14F-4D97-AF65-F5344CB8AC3E}">
        <p14:creationId xmlns:p14="http://schemas.microsoft.com/office/powerpoint/2010/main" val="202031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86CF-3452-6DFF-7B27-4B395957D0CB}"/>
              </a:ext>
            </a:extLst>
          </p:cNvPr>
          <p:cNvSpPr>
            <a:spLocks noGrp="1"/>
          </p:cNvSpPr>
          <p:nvPr>
            <p:ph type="title"/>
          </p:nvPr>
        </p:nvSpPr>
        <p:spPr/>
        <p:txBody>
          <a:bodyPr/>
          <a:lstStyle/>
          <a:p>
            <a:r>
              <a:rPr lang="en-AU" dirty="0"/>
              <a:t>Final, final summary</a:t>
            </a:r>
          </a:p>
        </p:txBody>
      </p:sp>
      <p:sp>
        <p:nvSpPr>
          <p:cNvPr id="3" name="Content Placeholder 2">
            <a:extLst>
              <a:ext uri="{FF2B5EF4-FFF2-40B4-BE49-F238E27FC236}">
                <a16:creationId xmlns:a16="http://schemas.microsoft.com/office/drawing/2014/main" id="{CD393916-64C8-D571-088D-68B4BA4B7757}"/>
              </a:ext>
            </a:extLst>
          </p:cNvPr>
          <p:cNvSpPr>
            <a:spLocks noGrp="1"/>
          </p:cNvSpPr>
          <p:nvPr>
            <p:ph idx="1"/>
          </p:nvPr>
        </p:nvSpPr>
        <p:spPr/>
        <p:txBody>
          <a:bodyPr/>
          <a:lstStyle/>
          <a:p>
            <a:pPr marL="0" indent="0">
              <a:buNone/>
            </a:pPr>
            <a:r>
              <a:rPr lang="en-AU" dirty="0"/>
              <a:t>Back to the course</a:t>
            </a:r>
          </a:p>
          <a:p>
            <a:r>
              <a:rPr lang="en-AU" dirty="0"/>
              <a:t>At the end of this year we will have developed an understanding of energy and momentum </a:t>
            </a:r>
          </a:p>
          <a:p>
            <a:r>
              <a:rPr lang="en-AU" dirty="0"/>
              <a:t>We will look a the energy in bodies and systems</a:t>
            </a:r>
          </a:p>
          <a:p>
            <a:r>
              <a:rPr lang="en-AU" dirty="0"/>
              <a:t>We will see how momentum (Kinetic Energy), both linear and rotational is conserved and is a key part in understanding how </a:t>
            </a:r>
            <a:r>
              <a:rPr lang="en-AU"/>
              <a:t>everything interacts</a:t>
            </a:r>
            <a:endParaRPr lang="en-AU" dirty="0"/>
          </a:p>
        </p:txBody>
      </p:sp>
    </p:spTree>
    <p:extLst>
      <p:ext uri="{BB962C8B-B14F-4D97-AF65-F5344CB8AC3E}">
        <p14:creationId xmlns:p14="http://schemas.microsoft.com/office/powerpoint/2010/main" val="188548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07AD-1749-A5C8-6545-330FD545121A}"/>
              </a:ext>
            </a:extLst>
          </p:cNvPr>
          <p:cNvSpPr>
            <a:spLocks noGrp="1"/>
          </p:cNvSpPr>
          <p:nvPr>
            <p:ph type="title"/>
          </p:nvPr>
        </p:nvSpPr>
        <p:spPr/>
        <p:txBody>
          <a:bodyPr/>
          <a:lstStyle/>
          <a:p>
            <a:r>
              <a:rPr lang="en-AU" dirty="0"/>
              <a:t>The universe</a:t>
            </a:r>
          </a:p>
        </p:txBody>
      </p:sp>
      <p:sp>
        <p:nvSpPr>
          <p:cNvPr id="3" name="Content Placeholder 2">
            <a:extLst>
              <a:ext uri="{FF2B5EF4-FFF2-40B4-BE49-F238E27FC236}">
                <a16:creationId xmlns:a16="http://schemas.microsoft.com/office/drawing/2014/main" id="{0F291320-273D-9944-65F2-7160827422FF}"/>
              </a:ext>
            </a:extLst>
          </p:cNvPr>
          <p:cNvSpPr>
            <a:spLocks noGrp="1"/>
          </p:cNvSpPr>
          <p:nvPr>
            <p:ph idx="1"/>
          </p:nvPr>
        </p:nvSpPr>
        <p:spPr/>
        <p:txBody>
          <a:bodyPr/>
          <a:lstStyle/>
          <a:p>
            <a:r>
              <a:rPr lang="en-AU" dirty="0"/>
              <a:t>Small stuff – just energy</a:t>
            </a:r>
          </a:p>
          <a:p>
            <a:r>
              <a:rPr lang="en-AU" dirty="0"/>
              <a:t>Big stuff – also just energy</a:t>
            </a:r>
          </a:p>
          <a:p>
            <a:r>
              <a:rPr lang="en-AU" dirty="0"/>
              <a:t>Bits in between – lots of energy</a:t>
            </a:r>
          </a:p>
          <a:p>
            <a:endParaRPr lang="en-AU" dirty="0"/>
          </a:p>
          <a:p>
            <a:pPr marL="0" indent="0" algn="ctr">
              <a:buNone/>
            </a:pPr>
            <a:r>
              <a:rPr lang="en-AU" dirty="0"/>
              <a:t>It would be possible to describe the universe with only two concepts; Energy and Momentum</a:t>
            </a:r>
          </a:p>
          <a:p>
            <a:pPr marL="0" indent="0" algn="ctr">
              <a:buNone/>
            </a:pPr>
            <a:endParaRPr lang="en-AU" dirty="0"/>
          </a:p>
          <a:p>
            <a:pPr marL="0" indent="0" algn="ctr">
              <a:buNone/>
            </a:pPr>
            <a:r>
              <a:rPr lang="en-AU" dirty="0"/>
              <a:t>In fact, controversial as it is, that is what we are going to do.</a:t>
            </a:r>
          </a:p>
        </p:txBody>
      </p:sp>
    </p:spTree>
    <p:extLst>
      <p:ext uri="{BB962C8B-B14F-4D97-AF65-F5344CB8AC3E}">
        <p14:creationId xmlns:p14="http://schemas.microsoft.com/office/powerpoint/2010/main" val="175439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16C5-A41F-A1BD-BE6E-A0A3B99F5D00}"/>
              </a:ext>
            </a:extLst>
          </p:cNvPr>
          <p:cNvSpPr>
            <a:spLocks noGrp="1"/>
          </p:cNvSpPr>
          <p:nvPr>
            <p:ph type="title"/>
          </p:nvPr>
        </p:nvSpPr>
        <p:spPr/>
        <p:txBody>
          <a:bodyPr/>
          <a:lstStyle/>
          <a:p>
            <a:r>
              <a:rPr lang="en-AU" dirty="0"/>
              <a:t>Course summary (not really)</a:t>
            </a:r>
          </a:p>
        </p:txBody>
      </p:sp>
      <p:sp>
        <p:nvSpPr>
          <p:cNvPr id="3" name="Content Placeholder 2">
            <a:extLst>
              <a:ext uri="{FF2B5EF4-FFF2-40B4-BE49-F238E27FC236}">
                <a16:creationId xmlns:a16="http://schemas.microsoft.com/office/drawing/2014/main" id="{42623E99-28F0-8BAC-2A5F-F18A5DB4F936}"/>
              </a:ext>
            </a:extLst>
          </p:cNvPr>
          <p:cNvSpPr>
            <a:spLocks noGrp="1"/>
          </p:cNvSpPr>
          <p:nvPr>
            <p:ph idx="1"/>
          </p:nvPr>
        </p:nvSpPr>
        <p:spPr>
          <a:xfrm>
            <a:off x="838200" y="1966823"/>
            <a:ext cx="10515600" cy="4210140"/>
          </a:xfrm>
        </p:spPr>
        <p:txBody>
          <a:bodyPr/>
          <a:lstStyle/>
          <a:p>
            <a:pPr marL="0" indent="0">
              <a:buNone/>
            </a:pPr>
            <a:r>
              <a:rPr lang="en-AU" dirty="0"/>
              <a:t>Small stuff is just energy</a:t>
            </a:r>
          </a:p>
          <a:p>
            <a:pPr marL="457200" lvl="1" indent="0">
              <a:buNone/>
            </a:pPr>
            <a:r>
              <a:rPr lang="en-AU" dirty="0"/>
              <a:t>Consider: when we add atoms together to get molecules stuff happens.</a:t>
            </a:r>
          </a:p>
          <a:p>
            <a:pPr marL="457200" lvl="1" indent="0">
              <a:buNone/>
            </a:pPr>
            <a:r>
              <a:rPr lang="en-AU" dirty="0"/>
              <a:t>We call this stuff chemical reactions</a:t>
            </a:r>
          </a:p>
          <a:p>
            <a:pPr marL="914400" lvl="2" indent="0">
              <a:buNone/>
            </a:pPr>
            <a:r>
              <a:rPr lang="en-AU" dirty="0"/>
              <a:t>“okay”, there are also nuclear reactions (fusion and fission) and we will get to them, but we have to walk before we run</a:t>
            </a:r>
          </a:p>
          <a:p>
            <a:pPr marL="457200" lvl="1" indent="0">
              <a:buNone/>
            </a:pPr>
            <a:r>
              <a:rPr lang="en-AU" dirty="0"/>
              <a:t>The classic chemical reaction is the joining of hydrogen and oxygen</a:t>
            </a:r>
          </a:p>
          <a:p>
            <a:pPr marL="457200" lvl="1" indent="0">
              <a:buNone/>
            </a:pPr>
            <a:r>
              <a:rPr lang="en-AU" dirty="0"/>
              <a:t>A gentle, relaxed reaction ….</a:t>
            </a:r>
          </a:p>
        </p:txBody>
      </p:sp>
    </p:spTree>
    <p:extLst>
      <p:ext uri="{BB962C8B-B14F-4D97-AF65-F5344CB8AC3E}">
        <p14:creationId xmlns:p14="http://schemas.microsoft.com/office/powerpoint/2010/main" val="77931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44D4-F713-B2C4-2C61-F9D12D961D86}"/>
              </a:ext>
            </a:extLst>
          </p:cNvPr>
          <p:cNvSpPr>
            <a:spLocks noGrp="1"/>
          </p:cNvSpPr>
          <p:nvPr>
            <p:ph type="title"/>
          </p:nvPr>
        </p:nvSpPr>
        <p:spPr/>
        <p:txBody>
          <a:bodyPr/>
          <a:lstStyle/>
          <a:p>
            <a:r>
              <a:rPr lang="en-AU" dirty="0"/>
              <a:t>Water</a:t>
            </a:r>
          </a:p>
        </p:txBody>
      </p:sp>
      <p:sp>
        <p:nvSpPr>
          <p:cNvPr id="3" name="Content Placeholder 2">
            <a:extLst>
              <a:ext uri="{FF2B5EF4-FFF2-40B4-BE49-F238E27FC236}">
                <a16:creationId xmlns:a16="http://schemas.microsoft.com/office/drawing/2014/main" id="{0AF6999D-6199-9C75-B639-284DE68B9807}"/>
              </a:ext>
            </a:extLst>
          </p:cNvPr>
          <p:cNvSpPr>
            <a:spLocks noGrp="1"/>
          </p:cNvSpPr>
          <p:nvPr>
            <p:ph idx="1"/>
          </p:nvPr>
        </p:nvSpPr>
        <p:spPr>
          <a:xfrm>
            <a:off x="838200" y="1825625"/>
            <a:ext cx="6951453" cy="4351338"/>
          </a:xfrm>
        </p:spPr>
        <p:txBody>
          <a:bodyPr>
            <a:normAutofit lnSpcReduction="10000"/>
          </a:bodyPr>
          <a:lstStyle/>
          <a:p>
            <a:r>
              <a:rPr lang="en-AU" dirty="0"/>
              <a:t>That white stuff coming out of the bottom of the rocket is water.</a:t>
            </a:r>
          </a:p>
          <a:p>
            <a:pPr lvl="1"/>
            <a:r>
              <a:rPr lang="en-AU" dirty="0"/>
              <a:t>Water and energy (that is all).</a:t>
            </a:r>
          </a:p>
          <a:p>
            <a:pPr lvl="1"/>
            <a:r>
              <a:rPr lang="en-AU" dirty="0"/>
              <a:t>When we bring hydrogen and oxygen together, they really, really, really want to be together.</a:t>
            </a:r>
          </a:p>
          <a:p>
            <a:pPr lvl="1"/>
            <a:r>
              <a:rPr lang="en-AU" dirty="0"/>
              <a:t>How ‘badly’ they want to be together is shown by the amount of energy they ‘get rid of’ when they can be together.</a:t>
            </a:r>
          </a:p>
          <a:p>
            <a:pPr lvl="1"/>
            <a:r>
              <a:rPr lang="en-AU" dirty="0"/>
              <a:t>By themselves Hydrogen (H</a:t>
            </a:r>
            <a:r>
              <a:rPr lang="en-AU" baseline="-25000" dirty="0"/>
              <a:t>2</a:t>
            </a:r>
            <a:r>
              <a:rPr lang="en-AU" dirty="0"/>
              <a:t>) and Oxygen (O</a:t>
            </a:r>
            <a:r>
              <a:rPr lang="en-AU" baseline="-25000" dirty="0"/>
              <a:t>2</a:t>
            </a:r>
            <a:r>
              <a:rPr lang="en-AU" dirty="0"/>
              <a:t>) are in high energy states. </a:t>
            </a:r>
          </a:p>
          <a:p>
            <a:pPr lvl="1"/>
            <a:r>
              <a:rPr lang="en-AU" dirty="0"/>
              <a:t>Bring them together and they form water (a lower energy state molecule)</a:t>
            </a:r>
          </a:p>
        </p:txBody>
      </p:sp>
      <p:sp>
        <p:nvSpPr>
          <p:cNvPr id="4" name="TextBox 3">
            <a:extLst>
              <a:ext uri="{FF2B5EF4-FFF2-40B4-BE49-F238E27FC236}">
                <a16:creationId xmlns:a16="http://schemas.microsoft.com/office/drawing/2014/main" id="{647A947C-023D-C570-02EA-51792634EE5F}"/>
              </a:ext>
            </a:extLst>
          </p:cNvPr>
          <p:cNvSpPr txBox="1"/>
          <p:nvPr/>
        </p:nvSpPr>
        <p:spPr>
          <a:xfrm>
            <a:off x="8054196" y="5899964"/>
            <a:ext cx="4054415" cy="276999"/>
          </a:xfrm>
          <a:prstGeom prst="rect">
            <a:avLst/>
          </a:prstGeom>
          <a:noFill/>
        </p:spPr>
        <p:txBody>
          <a:bodyPr wrap="square" rtlCol="0">
            <a:spAutoFit/>
          </a:bodyPr>
          <a:lstStyle/>
          <a:p>
            <a:r>
              <a:rPr lang="en-AU" sz="1200" i="1" dirty="0"/>
              <a:t>Image courtesy NASA, Public domain, via Wikimedia Commons</a:t>
            </a:r>
          </a:p>
        </p:txBody>
      </p:sp>
      <p:pic>
        <p:nvPicPr>
          <p:cNvPr id="5" name="Picture 4">
            <a:extLst>
              <a:ext uri="{FF2B5EF4-FFF2-40B4-BE49-F238E27FC236}">
                <a16:creationId xmlns:a16="http://schemas.microsoft.com/office/drawing/2014/main" id="{CE311147-C763-72FD-B536-32B1DB5B8E90}"/>
              </a:ext>
            </a:extLst>
          </p:cNvPr>
          <p:cNvPicPr>
            <a:picLocks noChangeAspect="1"/>
          </p:cNvPicPr>
          <p:nvPr/>
        </p:nvPicPr>
        <p:blipFill>
          <a:blip r:embed="rId2"/>
          <a:stretch>
            <a:fillRect/>
          </a:stretch>
        </p:blipFill>
        <p:spPr>
          <a:xfrm>
            <a:off x="8252604" y="1272397"/>
            <a:ext cx="3657600" cy="4572000"/>
          </a:xfrm>
          <a:prstGeom prst="rect">
            <a:avLst/>
          </a:prstGeom>
        </p:spPr>
      </p:pic>
    </p:spTree>
    <p:extLst>
      <p:ext uri="{BB962C8B-B14F-4D97-AF65-F5344CB8AC3E}">
        <p14:creationId xmlns:p14="http://schemas.microsoft.com/office/powerpoint/2010/main" val="366781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B73C-0B04-9CAE-BFCE-B33EF7E5FDA1}"/>
              </a:ext>
            </a:extLst>
          </p:cNvPr>
          <p:cNvSpPr>
            <a:spLocks noGrp="1"/>
          </p:cNvSpPr>
          <p:nvPr>
            <p:ph type="title"/>
          </p:nvPr>
        </p:nvSpPr>
        <p:spPr/>
        <p:txBody>
          <a:bodyPr/>
          <a:lstStyle/>
          <a:p>
            <a:r>
              <a:rPr lang="en-AU" dirty="0"/>
              <a:t>But .. What if we force two hydrogen atoms to get really, really close?</a:t>
            </a:r>
          </a:p>
        </p:txBody>
      </p:sp>
      <p:sp>
        <p:nvSpPr>
          <p:cNvPr id="3" name="Content Placeholder 2">
            <a:extLst>
              <a:ext uri="{FF2B5EF4-FFF2-40B4-BE49-F238E27FC236}">
                <a16:creationId xmlns:a16="http://schemas.microsoft.com/office/drawing/2014/main" id="{C02C5236-0A6C-40F8-F6DB-21BEB6924810}"/>
              </a:ext>
            </a:extLst>
          </p:cNvPr>
          <p:cNvSpPr>
            <a:spLocks noGrp="1"/>
          </p:cNvSpPr>
          <p:nvPr>
            <p:ph idx="1"/>
          </p:nvPr>
        </p:nvSpPr>
        <p:spPr>
          <a:xfrm>
            <a:off x="838200" y="1825625"/>
            <a:ext cx="6425242" cy="4351338"/>
          </a:xfrm>
        </p:spPr>
        <p:txBody>
          <a:bodyPr/>
          <a:lstStyle/>
          <a:p>
            <a:r>
              <a:rPr lang="en-AU" dirty="0"/>
              <a:t>Well, that is where we get the sun, or H bombs.</a:t>
            </a:r>
          </a:p>
          <a:p>
            <a:r>
              <a:rPr lang="en-AU" dirty="0"/>
              <a:t>Note:</a:t>
            </a:r>
          </a:p>
          <a:p>
            <a:pPr lvl="1"/>
            <a:r>
              <a:rPr lang="en-AU" dirty="0"/>
              <a:t>The final product is lighter than the reactants</a:t>
            </a:r>
          </a:p>
          <a:p>
            <a:pPr lvl="1"/>
            <a:r>
              <a:rPr lang="en-AU" dirty="0"/>
              <a:t>The mass difference (Mass Defect) is seen as energy</a:t>
            </a:r>
          </a:p>
        </p:txBody>
      </p:sp>
      <p:pic>
        <p:nvPicPr>
          <p:cNvPr id="4" name="Picture 3">
            <a:extLst>
              <a:ext uri="{FF2B5EF4-FFF2-40B4-BE49-F238E27FC236}">
                <a16:creationId xmlns:a16="http://schemas.microsoft.com/office/drawing/2014/main" id="{2F85D437-CE9D-8D63-1B2A-4F80D43C18A0}"/>
              </a:ext>
            </a:extLst>
          </p:cNvPr>
          <p:cNvPicPr>
            <a:picLocks noChangeAspect="1"/>
          </p:cNvPicPr>
          <p:nvPr/>
        </p:nvPicPr>
        <p:blipFill>
          <a:blip r:embed="rId2"/>
          <a:stretch>
            <a:fillRect/>
          </a:stretch>
        </p:blipFill>
        <p:spPr>
          <a:xfrm>
            <a:off x="7496355" y="1881753"/>
            <a:ext cx="4334953" cy="3474222"/>
          </a:xfrm>
          <a:prstGeom prst="rect">
            <a:avLst/>
          </a:prstGeom>
        </p:spPr>
      </p:pic>
      <p:sp>
        <p:nvSpPr>
          <p:cNvPr id="5" name="TextBox 4">
            <a:extLst>
              <a:ext uri="{FF2B5EF4-FFF2-40B4-BE49-F238E27FC236}">
                <a16:creationId xmlns:a16="http://schemas.microsoft.com/office/drawing/2014/main" id="{4EE9DAFE-5854-28F4-A201-C9C91B136FE7}"/>
              </a:ext>
            </a:extLst>
          </p:cNvPr>
          <p:cNvSpPr txBox="1"/>
          <p:nvPr/>
        </p:nvSpPr>
        <p:spPr>
          <a:xfrm>
            <a:off x="7789652" y="5469401"/>
            <a:ext cx="5106838" cy="276999"/>
          </a:xfrm>
          <a:prstGeom prst="rect">
            <a:avLst/>
          </a:prstGeom>
          <a:noFill/>
        </p:spPr>
        <p:txBody>
          <a:bodyPr wrap="square" rtlCol="0">
            <a:spAutoFit/>
          </a:bodyPr>
          <a:lstStyle/>
          <a:p>
            <a:r>
              <a:rPr lang="en-AU" sz="1200" i="1" dirty="0"/>
              <a:t>Ivy Mike H bomb – image courtesy US department of energy</a:t>
            </a:r>
          </a:p>
        </p:txBody>
      </p:sp>
    </p:spTree>
    <p:extLst>
      <p:ext uri="{BB962C8B-B14F-4D97-AF65-F5344CB8AC3E}">
        <p14:creationId xmlns:p14="http://schemas.microsoft.com/office/powerpoint/2010/main" val="373088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3AE3-916A-6570-E046-5DAD5C7568C2}"/>
              </a:ext>
            </a:extLst>
          </p:cNvPr>
          <p:cNvSpPr>
            <a:spLocks noGrp="1"/>
          </p:cNvSpPr>
          <p:nvPr>
            <p:ph type="title"/>
          </p:nvPr>
        </p:nvSpPr>
        <p:spPr/>
        <p:txBody>
          <a:bodyPr/>
          <a:lstStyle/>
          <a:p>
            <a:r>
              <a:rPr lang="en-AU" dirty="0"/>
              <a:t>Terminology recap</a:t>
            </a:r>
          </a:p>
        </p:txBody>
      </p:sp>
      <p:sp>
        <p:nvSpPr>
          <p:cNvPr id="3" name="Content Placeholder 2">
            <a:extLst>
              <a:ext uri="{FF2B5EF4-FFF2-40B4-BE49-F238E27FC236}">
                <a16:creationId xmlns:a16="http://schemas.microsoft.com/office/drawing/2014/main" id="{D71DFA2A-598F-4AAD-D347-4AAFE51E9EF4}"/>
              </a:ext>
            </a:extLst>
          </p:cNvPr>
          <p:cNvSpPr>
            <a:spLocks noGrp="1"/>
          </p:cNvSpPr>
          <p:nvPr>
            <p:ph idx="1"/>
          </p:nvPr>
        </p:nvSpPr>
        <p:spPr>
          <a:xfrm>
            <a:off x="838200" y="1544128"/>
            <a:ext cx="10515600" cy="4632835"/>
          </a:xfrm>
        </p:spPr>
        <p:txBody>
          <a:bodyPr>
            <a:normAutofit lnSpcReduction="10000"/>
          </a:bodyPr>
          <a:lstStyle/>
          <a:p>
            <a:pPr marL="0" indent="0">
              <a:buNone/>
            </a:pPr>
            <a:r>
              <a:rPr lang="en-AU" dirty="0"/>
              <a:t>Bring stuff together and get fire (or an explosion)</a:t>
            </a:r>
          </a:p>
          <a:p>
            <a:r>
              <a:rPr lang="en-AU" dirty="0"/>
              <a:t>This is </a:t>
            </a:r>
            <a:r>
              <a:rPr lang="en-AU" b="1" dirty="0"/>
              <a:t>combustion (a chemical reaction)</a:t>
            </a:r>
            <a:r>
              <a:rPr lang="en-AU" dirty="0"/>
              <a:t>; The new configuration of the stuff requires less energy than the old. The “left over” energy comes out as heat (flame, fire)</a:t>
            </a:r>
          </a:p>
          <a:p>
            <a:r>
              <a:rPr lang="en-AU" dirty="0"/>
              <a:t>Note: the individual atoms have not changed H is still H, O is still O</a:t>
            </a:r>
          </a:p>
          <a:p>
            <a:endParaRPr lang="en-AU" dirty="0"/>
          </a:p>
          <a:p>
            <a:pPr marL="0" indent="0">
              <a:buNone/>
            </a:pPr>
            <a:r>
              <a:rPr lang="en-AU" dirty="0"/>
              <a:t>Bring stuff together such that they form new atoms</a:t>
            </a:r>
          </a:p>
          <a:p>
            <a:r>
              <a:rPr lang="en-AU" dirty="0"/>
              <a:t>This is </a:t>
            </a:r>
            <a:r>
              <a:rPr lang="en-AU" b="1" dirty="0"/>
              <a:t>fusion (a nuclear reaction)</a:t>
            </a:r>
            <a:r>
              <a:rPr lang="en-AU" dirty="0"/>
              <a:t>; The new stuff is a new atom. In the case of the sun we go from H to He losing mass in each step. The left over mass becomes energy</a:t>
            </a:r>
          </a:p>
          <a:p>
            <a:r>
              <a:rPr lang="en-AU" dirty="0"/>
              <a:t>Note: the atoms have changed</a:t>
            </a:r>
          </a:p>
        </p:txBody>
      </p:sp>
    </p:spTree>
    <p:extLst>
      <p:ext uri="{BB962C8B-B14F-4D97-AF65-F5344CB8AC3E}">
        <p14:creationId xmlns:p14="http://schemas.microsoft.com/office/powerpoint/2010/main" val="116696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64BF-9B6D-A54F-3449-3D99783A32E5}"/>
              </a:ext>
            </a:extLst>
          </p:cNvPr>
          <p:cNvSpPr>
            <a:spLocks noGrp="1"/>
          </p:cNvSpPr>
          <p:nvPr>
            <p:ph type="title"/>
          </p:nvPr>
        </p:nvSpPr>
        <p:spPr/>
        <p:txBody>
          <a:bodyPr/>
          <a:lstStyle/>
          <a:p>
            <a:r>
              <a:rPr lang="en-AU" dirty="0"/>
              <a:t>Summary so far</a:t>
            </a:r>
          </a:p>
        </p:txBody>
      </p:sp>
      <p:sp>
        <p:nvSpPr>
          <p:cNvPr id="3" name="Content Placeholder 2">
            <a:extLst>
              <a:ext uri="{FF2B5EF4-FFF2-40B4-BE49-F238E27FC236}">
                <a16:creationId xmlns:a16="http://schemas.microsoft.com/office/drawing/2014/main" id="{76005688-384F-5EF1-D0EC-C34E2AA2B587}"/>
              </a:ext>
            </a:extLst>
          </p:cNvPr>
          <p:cNvSpPr>
            <a:spLocks noGrp="1"/>
          </p:cNvSpPr>
          <p:nvPr>
            <p:ph idx="1"/>
          </p:nvPr>
        </p:nvSpPr>
        <p:spPr>
          <a:xfrm>
            <a:off x="838200" y="1825625"/>
            <a:ext cx="7279257" cy="4351338"/>
          </a:xfrm>
        </p:spPr>
        <p:txBody>
          <a:bodyPr/>
          <a:lstStyle/>
          <a:p>
            <a:r>
              <a:rPr lang="en-AU" dirty="0"/>
              <a:t>Bring stuff together and we get energy</a:t>
            </a:r>
          </a:p>
          <a:p>
            <a:r>
              <a:rPr lang="en-AU" dirty="0"/>
              <a:t>Bring stuff really, really, really close together and we get energy and we lose mass (we end up with less ‘stuff’)</a:t>
            </a:r>
          </a:p>
          <a:p>
            <a:r>
              <a:rPr lang="en-AU" dirty="0"/>
              <a:t>But, there is something even weirder</a:t>
            </a:r>
          </a:p>
          <a:p>
            <a:endParaRPr lang="en-AU" dirty="0"/>
          </a:p>
          <a:p>
            <a:r>
              <a:rPr lang="en-AU" dirty="0"/>
              <a:t>Smallering (not a technical term) results in less stuff and that reduction in stuff becomes energy</a:t>
            </a:r>
          </a:p>
          <a:p>
            <a:endParaRPr lang="en-AU" dirty="0"/>
          </a:p>
          <a:p>
            <a:endParaRPr lang="en-AU" dirty="0"/>
          </a:p>
        </p:txBody>
      </p:sp>
      <p:pic>
        <p:nvPicPr>
          <p:cNvPr id="4" name="Picture 3">
            <a:extLst>
              <a:ext uri="{FF2B5EF4-FFF2-40B4-BE49-F238E27FC236}">
                <a16:creationId xmlns:a16="http://schemas.microsoft.com/office/drawing/2014/main" id="{2652F36D-A63E-D11C-23C8-D27BBB3E820E}"/>
              </a:ext>
            </a:extLst>
          </p:cNvPr>
          <p:cNvPicPr>
            <a:picLocks noChangeAspect="1"/>
          </p:cNvPicPr>
          <p:nvPr/>
        </p:nvPicPr>
        <p:blipFill>
          <a:blip r:embed="rId2"/>
          <a:stretch>
            <a:fillRect/>
          </a:stretch>
        </p:blipFill>
        <p:spPr>
          <a:xfrm>
            <a:off x="9194189" y="459597"/>
            <a:ext cx="2300378" cy="2875473"/>
          </a:xfrm>
          <a:prstGeom prst="rect">
            <a:avLst/>
          </a:prstGeom>
        </p:spPr>
      </p:pic>
      <p:pic>
        <p:nvPicPr>
          <p:cNvPr id="5" name="Picture 4">
            <a:extLst>
              <a:ext uri="{FF2B5EF4-FFF2-40B4-BE49-F238E27FC236}">
                <a16:creationId xmlns:a16="http://schemas.microsoft.com/office/drawing/2014/main" id="{35EA2508-1D03-9A67-B823-FD175386550B}"/>
              </a:ext>
            </a:extLst>
          </p:cNvPr>
          <p:cNvPicPr>
            <a:picLocks noChangeAspect="1"/>
          </p:cNvPicPr>
          <p:nvPr/>
        </p:nvPicPr>
        <p:blipFill>
          <a:blip r:embed="rId3"/>
          <a:stretch>
            <a:fillRect/>
          </a:stretch>
        </p:blipFill>
        <p:spPr>
          <a:xfrm>
            <a:off x="9194189" y="4001295"/>
            <a:ext cx="2300378" cy="1843624"/>
          </a:xfrm>
          <a:prstGeom prst="rect">
            <a:avLst/>
          </a:prstGeom>
        </p:spPr>
      </p:pic>
    </p:spTree>
    <p:extLst>
      <p:ext uri="{BB962C8B-B14F-4D97-AF65-F5344CB8AC3E}">
        <p14:creationId xmlns:p14="http://schemas.microsoft.com/office/powerpoint/2010/main" val="222098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1150-E50C-1CAC-E25C-E28CDFF63C91}"/>
              </a:ext>
            </a:extLst>
          </p:cNvPr>
          <p:cNvSpPr>
            <a:spLocks noGrp="1"/>
          </p:cNvSpPr>
          <p:nvPr>
            <p:ph type="title"/>
          </p:nvPr>
        </p:nvSpPr>
        <p:spPr/>
        <p:txBody>
          <a:bodyPr/>
          <a:lstStyle/>
          <a:p>
            <a:r>
              <a:rPr lang="en-AU" b="1" dirty="0"/>
              <a:t>Lets rip an atom apart </a:t>
            </a:r>
            <a:r>
              <a:rPr lang="en-AU" dirty="0"/>
              <a:t>(don’t do this at home)</a:t>
            </a:r>
          </a:p>
        </p:txBody>
      </p:sp>
      <p:sp>
        <p:nvSpPr>
          <p:cNvPr id="3" name="Content Placeholder 2">
            <a:extLst>
              <a:ext uri="{FF2B5EF4-FFF2-40B4-BE49-F238E27FC236}">
                <a16:creationId xmlns:a16="http://schemas.microsoft.com/office/drawing/2014/main" id="{9940F732-1A2F-42DB-05B4-86EA9E4D2E85}"/>
              </a:ext>
            </a:extLst>
          </p:cNvPr>
          <p:cNvSpPr>
            <a:spLocks noGrp="1"/>
          </p:cNvSpPr>
          <p:nvPr>
            <p:ph idx="1"/>
          </p:nvPr>
        </p:nvSpPr>
        <p:spPr/>
        <p:txBody>
          <a:bodyPr/>
          <a:lstStyle/>
          <a:p>
            <a:r>
              <a:rPr lang="en-AU" dirty="0"/>
              <a:t>Atoms are made up of;</a:t>
            </a:r>
          </a:p>
          <a:p>
            <a:pPr lvl="1"/>
            <a:r>
              <a:rPr lang="en-AU" dirty="0"/>
              <a:t>Protons</a:t>
            </a:r>
          </a:p>
          <a:p>
            <a:pPr lvl="1"/>
            <a:r>
              <a:rPr lang="en-AU" dirty="0"/>
              <a:t>Neutrons</a:t>
            </a:r>
          </a:p>
          <a:p>
            <a:pPr lvl="1"/>
            <a:r>
              <a:rPr lang="en-AU" dirty="0"/>
              <a:t>Electrons</a:t>
            </a:r>
          </a:p>
          <a:p>
            <a:pPr lvl="1"/>
            <a:endParaRPr lang="en-AU" dirty="0"/>
          </a:p>
          <a:p>
            <a:pPr lvl="1"/>
            <a:r>
              <a:rPr lang="en-AU" dirty="0"/>
              <a:t>Add the individual mass of all three together and it is more than the final atom</a:t>
            </a:r>
          </a:p>
          <a:p>
            <a:pPr lvl="2"/>
            <a:r>
              <a:rPr lang="en-AU" dirty="0"/>
              <a:t>Thus, by coming together, it gets smaller</a:t>
            </a:r>
          </a:p>
        </p:txBody>
      </p:sp>
    </p:spTree>
    <p:extLst>
      <p:ext uri="{BB962C8B-B14F-4D97-AF65-F5344CB8AC3E}">
        <p14:creationId xmlns:p14="http://schemas.microsoft.com/office/powerpoint/2010/main" val="158411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8407-BFCB-7679-DBE1-89E8AC08ED78}"/>
              </a:ext>
            </a:extLst>
          </p:cNvPr>
          <p:cNvSpPr>
            <a:spLocks noGrp="1"/>
          </p:cNvSpPr>
          <p:nvPr>
            <p:ph type="title"/>
          </p:nvPr>
        </p:nvSpPr>
        <p:spPr/>
        <p:txBody>
          <a:bodyPr/>
          <a:lstStyle/>
          <a:p>
            <a:r>
              <a:rPr lang="en-AU" dirty="0"/>
              <a:t>But, there is more</a:t>
            </a:r>
          </a:p>
        </p:txBody>
      </p:sp>
      <p:sp>
        <p:nvSpPr>
          <p:cNvPr id="3" name="Content Placeholder 2">
            <a:extLst>
              <a:ext uri="{FF2B5EF4-FFF2-40B4-BE49-F238E27FC236}">
                <a16:creationId xmlns:a16="http://schemas.microsoft.com/office/drawing/2014/main" id="{1AFBAE05-96F5-D50B-90F8-3D8B82D09458}"/>
              </a:ext>
            </a:extLst>
          </p:cNvPr>
          <p:cNvSpPr>
            <a:spLocks noGrp="1"/>
          </p:cNvSpPr>
          <p:nvPr>
            <p:ph idx="1"/>
          </p:nvPr>
        </p:nvSpPr>
        <p:spPr/>
        <p:txBody>
          <a:bodyPr/>
          <a:lstStyle/>
          <a:p>
            <a:pPr marL="0" indent="0">
              <a:buNone/>
            </a:pPr>
            <a:r>
              <a:rPr lang="en-AU" dirty="0"/>
              <a:t>Take a Proton</a:t>
            </a:r>
          </a:p>
          <a:p>
            <a:r>
              <a:rPr lang="en-AU" dirty="0"/>
              <a:t>Protons are made of Quarks</a:t>
            </a:r>
          </a:p>
          <a:p>
            <a:r>
              <a:rPr lang="en-AU" dirty="0"/>
              <a:t>Protons are made of an average of </a:t>
            </a:r>
            <a:r>
              <a:rPr lang="en-AU" b="1" dirty="0"/>
              <a:t>three</a:t>
            </a:r>
            <a:r>
              <a:rPr lang="en-AU" dirty="0"/>
              <a:t> Quarks</a:t>
            </a:r>
          </a:p>
          <a:p>
            <a:r>
              <a:rPr lang="en-AU" dirty="0"/>
              <a:t>Three Quarks have a mass less than 1000</a:t>
            </a:r>
            <a:r>
              <a:rPr lang="en-AU" baseline="30000" dirty="0"/>
              <a:t>th</a:t>
            </a:r>
            <a:r>
              <a:rPr lang="en-AU" dirty="0"/>
              <a:t> of a Proton</a:t>
            </a:r>
          </a:p>
          <a:p>
            <a:pPr marL="914400" lvl="2" indent="0">
              <a:buNone/>
            </a:pPr>
            <a:r>
              <a:rPr lang="en-AU" sz="2800" dirty="0"/>
              <a:t>Yes, you read that correctly</a:t>
            </a:r>
          </a:p>
          <a:p>
            <a:pPr marL="914400" lvl="2" indent="0">
              <a:buNone/>
            </a:pPr>
            <a:endParaRPr lang="en-AU" sz="2800" dirty="0"/>
          </a:p>
          <a:p>
            <a:r>
              <a:rPr lang="en-AU" dirty="0"/>
              <a:t>Neutrons are also made up of 3 Quarks (and an Electron, but we will explain that later also)</a:t>
            </a:r>
          </a:p>
        </p:txBody>
      </p:sp>
    </p:spTree>
    <p:extLst>
      <p:ext uri="{BB962C8B-B14F-4D97-AF65-F5344CB8AC3E}">
        <p14:creationId xmlns:p14="http://schemas.microsoft.com/office/powerpoint/2010/main" val="2726271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1081</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Stage 1 Physics</vt:lpstr>
      <vt:lpstr>The universe</vt:lpstr>
      <vt:lpstr>Course summary (not really)</vt:lpstr>
      <vt:lpstr>Water</vt:lpstr>
      <vt:lpstr>But .. What if we force two hydrogen atoms to get really, really close?</vt:lpstr>
      <vt:lpstr>Terminology recap</vt:lpstr>
      <vt:lpstr>Summary so far</vt:lpstr>
      <vt:lpstr>Lets rip an atom apart (don’t do this at home)</vt:lpstr>
      <vt:lpstr>But, there is more</vt:lpstr>
      <vt:lpstr>Where is the rest of the mass?</vt:lpstr>
      <vt:lpstr>What about the electron</vt:lpstr>
      <vt:lpstr>Summary</vt:lpstr>
      <vt:lpstr>Big stuff</vt:lpstr>
      <vt:lpstr>The Black Hole</vt:lpstr>
      <vt:lpstr>Final summary</vt:lpstr>
      <vt:lpstr>Final, final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Dewey</dc:creator>
  <cp:lastModifiedBy>Ian Dewey</cp:lastModifiedBy>
  <cp:revision>22</cp:revision>
  <dcterms:created xsi:type="dcterms:W3CDTF">2023-01-26T04:07:08Z</dcterms:created>
  <dcterms:modified xsi:type="dcterms:W3CDTF">2023-01-29T00:44:20Z</dcterms:modified>
</cp:coreProperties>
</file>